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66" r:id="rId4"/>
    <p:sldId id="265" r:id="rId5"/>
    <p:sldId id="258" r:id="rId6"/>
    <p:sldId id="263" r:id="rId7"/>
    <p:sldId id="267" r:id="rId8"/>
    <p:sldId id="268" r:id="rId9"/>
    <p:sldId id="271" r:id="rId10"/>
    <p:sldId id="274" r:id="rId11"/>
    <p:sldId id="275" r:id="rId12"/>
    <p:sldId id="272" r:id="rId13"/>
    <p:sldId id="277" r:id="rId14"/>
    <p:sldId id="276"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E2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Stile con tema 1 - Colore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notesMaster" Target="notesMasters/notesMaster1.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7DBC02-A199-1040-BAC4-9652729F019C}" type="datetimeFigureOut">
              <a:rPr lang="it-IT" smtClean="0"/>
              <a:t>29/01/2026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2608A2-459C-5746-815A-C55F8B108E10}" type="slidenum">
              <a:rPr lang="it-IT" smtClean="0"/>
              <a:t>‹N›</a:t>
            </a:fld>
            <a:endParaRPr lang="it-IT"/>
          </a:p>
        </p:txBody>
      </p:sp>
    </p:spTree>
    <p:extLst>
      <p:ext uri="{BB962C8B-B14F-4D97-AF65-F5344CB8AC3E}">
        <p14:creationId xmlns:p14="http://schemas.microsoft.com/office/powerpoint/2010/main" val="4085681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hyperlink" Target="https://gamma.app/?utm_source=made-with-gamma" TargetMode="External"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hyperlink" Target="https://gamma.app/?utm_source=made-with-gamma" TargetMode="External"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hyperlink" Target="https://gamma.app/?utm_source=made-with-gamma" TargetMode="External" /><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hyperlink" Target="https://gamma.app/?utm_source=made-with-gamma" TargetMode="External" /><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hyperlink" Target="https://gamma.app/?utm_source=made-with-gamma" TargetMode="External" /><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hyperlink" Target="https://gamma.app/?utm_source=made-with-gamma" TargetMode="External"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B337A5-CF49-116F-8BF3-B3F4394BEE05}"/>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6C6566C9-6A90-1F56-6ED9-E548700B2E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3382B2D-F2D7-0B90-B202-A56EFADFD79E}"/>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5" name="Segnaposto piè di pagina 4">
            <a:extLst>
              <a:ext uri="{FF2B5EF4-FFF2-40B4-BE49-F238E27FC236}">
                <a16:creationId xmlns:a16="http://schemas.microsoft.com/office/drawing/2014/main" id="{CF40ECC2-CF71-CE8E-1742-69153973720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593DF69-89B2-C0D5-8AEB-2691BC0F5711}"/>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1599536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FBD7F5-D46E-D0A4-91E0-DBBF5AE2050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82855E4-D8A2-48A8-E7B2-F903A2CB1BB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C2EC812-4538-542B-03A4-3956F07FD06D}"/>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5" name="Segnaposto piè di pagina 4">
            <a:extLst>
              <a:ext uri="{FF2B5EF4-FFF2-40B4-BE49-F238E27FC236}">
                <a16:creationId xmlns:a16="http://schemas.microsoft.com/office/drawing/2014/main" id="{97A67C7A-9F82-8070-C50F-DE9DB52B83E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8FE0632-1C0B-EB17-F1F5-DED7EBB7C739}"/>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584565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94089B4-BF0A-6200-FA99-00F2228B4391}"/>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508FBE8-6F93-3C42-30D3-6F0A88AB21B1}"/>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5A1A755-CC79-4C9D-C21F-BE09CE968FAB}"/>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5" name="Segnaposto piè di pagina 4">
            <a:extLst>
              <a:ext uri="{FF2B5EF4-FFF2-40B4-BE49-F238E27FC236}">
                <a16:creationId xmlns:a16="http://schemas.microsoft.com/office/drawing/2014/main" id="{0F469E83-28C9-AD72-8A10-69F996A1C91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B52352A-1C7C-CCF5-94B5-0E72F27D3684}"/>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1873898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AABCB6"/>
          </a:solidFill>
          <a:ln/>
        </p:spPr>
      </p:sp>
      <p:sp>
        <p:nvSpPr>
          <p:cNvPr id="3" name="Shape 1"/>
          <p:cNvSpPr/>
          <p:nvPr/>
        </p:nvSpPr>
        <p:spPr>
          <a:xfrm>
            <a:off x="0" y="0"/>
            <a:ext cx="12192000" cy="68580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0699346" y="6457950"/>
            <a:ext cx="1435504" cy="342900"/>
          </a:xfrm>
          <a:prstGeom prst="rect">
            <a:avLst/>
          </a:prstGeom>
        </p:spPr>
      </p:pic>
    </p:spTree>
    <p:extLst>
      <p:ext uri="{BB962C8B-B14F-4D97-AF65-F5344CB8AC3E}">
        <p14:creationId xmlns:p14="http://schemas.microsoft.com/office/powerpoint/2010/main" val="1428963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AABCB6"/>
          </a:solidFill>
          <a:ln/>
        </p:spPr>
      </p:sp>
      <p:sp>
        <p:nvSpPr>
          <p:cNvPr id="3" name="Shape 1"/>
          <p:cNvSpPr/>
          <p:nvPr/>
        </p:nvSpPr>
        <p:spPr>
          <a:xfrm>
            <a:off x="0" y="0"/>
            <a:ext cx="12192000" cy="68580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0699346" y="6457950"/>
            <a:ext cx="1435504" cy="342900"/>
          </a:xfrm>
          <a:prstGeom prst="rect">
            <a:avLst/>
          </a:prstGeom>
        </p:spPr>
      </p:pic>
    </p:spTree>
    <p:extLst>
      <p:ext uri="{BB962C8B-B14F-4D97-AF65-F5344CB8AC3E}">
        <p14:creationId xmlns:p14="http://schemas.microsoft.com/office/powerpoint/2010/main" val="7566664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AABCB6"/>
          </a:solidFill>
          <a:ln/>
        </p:spPr>
      </p:sp>
      <p:sp>
        <p:nvSpPr>
          <p:cNvPr id="3" name="Shape 1"/>
          <p:cNvSpPr/>
          <p:nvPr/>
        </p:nvSpPr>
        <p:spPr>
          <a:xfrm>
            <a:off x="0" y="0"/>
            <a:ext cx="12192000" cy="68580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0699346" y="6457950"/>
            <a:ext cx="1435504" cy="342900"/>
          </a:xfrm>
          <a:prstGeom prst="rect">
            <a:avLst/>
          </a:prstGeom>
        </p:spPr>
      </p:pic>
    </p:spTree>
    <p:extLst>
      <p:ext uri="{BB962C8B-B14F-4D97-AF65-F5344CB8AC3E}">
        <p14:creationId xmlns:p14="http://schemas.microsoft.com/office/powerpoint/2010/main" val="8405657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AABCB6"/>
          </a:solidFill>
          <a:ln/>
        </p:spPr>
      </p:sp>
      <p:sp>
        <p:nvSpPr>
          <p:cNvPr id="3" name="Shape 1"/>
          <p:cNvSpPr/>
          <p:nvPr/>
        </p:nvSpPr>
        <p:spPr>
          <a:xfrm>
            <a:off x="0" y="0"/>
            <a:ext cx="12192000" cy="68580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0699346" y="6457950"/>
            <a:ext cx="1435504" cy="342900"/>
          </a:xfrm>
          <a:prstGeom prst="rect">
            <a:avLst/>
          </a:prstGeom>
        </p:spPr>
      </p:pic>
    </p:spTree>
    <p:extLst>
      <p:ext uri="{BB962C8B-B14F-4D97-AF65-F5344CB8AC3E}">
        <p14:creationId xmlns:p14="http://schemas.microsoft.com/office/powerpoint/2010/main" val="1977303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AABCB6"/>
          </a:solidFill>
          <a:ln/>
        </p:spPr>
      </p:sp>
      <p:sp>
        <p:nvSpPr>
          <p:cNvPr id="3" name="Shape 1"/>
          <p:cNvSpPr/>
          <p:nvPr/>
        </p:nvSpPr>
        <p:spPr>
          <a:xfrm>
            <a:off x="0" y="0"/>
            <a:ext cx="12192000" cy="68580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0699346" y="6457950"/>
            <a:ext cx="1435504" cy="342900"/>
          </a:xfrm>
          <a:prstGeom prst="rect">
            <a:avLst/>
          </a:prstGeom>
        </p:spPr>
      </p:pic>
    </p:spTree>
    <p:extLst>
      <p:ext uri="{BB962C8B-B14F-4D97-AF65-F5344CB8AC3E}">
        <p14:creationId xmlns:p14="http://schemas.microsoft.com/office/powerpoint/2010/main" val="27087035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2192000" cy="6858000"/>
          </a:xfrm>
          <a:prstGeom prst="rect">
            <a:avLst/>
          </a:prstGeom>
          <a:solidFill>
            <a:srgbClr val="AABCB6"/>
          </a:solidFill>
          <a:ln/>
        </p:spPr>
      </p:sp>
      <p:sp>
        <p:nvSpPr>
          <p:cNvPr id="3" name="Shape 1"/>
          <p:cNvSpPr/>
          <p:nvPr/>
        </p:nvSpPr>
        <p:spPr>
          <a:xfrm>
            <a:off x="0" y="0"/>
            <a:ext cx="12192000" cy="6858000"/>
          </a:xfrm>
          <a:prstGeom prst="rect">
            <a:avLst/>
          </a:prstGeom>
          <a:solidFill>
            <a:srgbClr val="FFF8F0"/>
          </a:solidFill>
          <a:ln/>
        </p:spPr>
      </p:sp>
      <p:pic>
        <p:nvPicPr>
          <p:cNvPr id="4" name="Image 0" descr="preencoded.png">
            <a:hlinkClick r:id="rId2"/>
          </p:cNvPr>
          <p:cNvPicPr>
            <a:picLocks noChangeAspect="1"/>
          </p:cNvPicPr>
          <p:nvPr/>
        </p:nvPicPr>
        <p:blipFill>
          <a:blip r:embed="rId3"/>
          <a:stretch>
            <a:fillRect/>
          </a:stretch>
        </p:blipFill>
        <p:spPr>
          <a:xfrm>
            <a:off x="10699346" y="6457950"/>
            <a:ext cx="1435504" cy="342900"/>
          </a:xfrm>
          <a:prstGeom prst="rect">
            <a:avLst/>
          </a:prstGeom>
        </p:spPr>
      </p:pic>
    </p:spTree>
    <p:extLst>
      <p:ext uri="{BB962C8B-B14F-4D97-AF65-F5344CB8AC3E}">
        <p14:creationId xmlns:p14="http://schemas.microsoft.com/office/powerpoint/2010/main" val="416877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314817-8AE2-CCC5-4945-8A7537276A1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D52F12A-951F-6297-6654-55171EBD8B99}"/>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9DE74E-A7D4-A69E-5739-F1A921C0A426}"/>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5" name="Segnaposto piè di pagina 4">
            <a:extLst>
              <a:ext uri="{FF2B5EF4-FFF2-40B4-BE49-F238E27FC236}">
                <a16:creationId xmlns:a16="http://schemas.microsoft.com/office/drawing/2014/main" id="{3D48B44B-3EF4-A7AD-603A-3FB7235805D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347ADDD-2134-E6EC-2D0D-9EEBD3817F31}"/>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2852832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52CD2-4322-3690-82CF-3677E098826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040CF03-7EBE-7E36-4C48-4408975217B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3A7CE774-0E95-E1BD-D26E-108259BDD0E0}"/>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5" name="Segnaposto piè di pagina 4">
            <a:extLst>
              <a:ext uri="{FF2B5EF4-FFF2-40B4-BE49-F238E27FC236}">
                <a16:creationId xmlns:a16="http://schemas.microsoft.com/office/drawing/2014/main" id="{C49A5EE2-EF97-0BB4-ABAB-64EA778D7C0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D14174-36DB-84F2-66A3-7643CCF123E7}"/>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2255565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E72E65-C190-E0E5-72E7-29EEF6BA345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19B2986-8281-BE07-5B7B-31A4E1C5D2D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53F15BB-C223-E1A7-5E1A-C7E4F3A1D31E}"/>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D4E1787-4574-25E4-75DF-06E2E96A9B0E}"/>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6" name="Segnaposto piè di pagina 5">
            <a:extLst>
              <a:ext uri="{FF2B5EF4-FFF2-40B4-BE49-F238E27FC236}">
                <a16:creationId xmlns:a16="http://schemas.microsoft.com/office/drawing/2014/main" id="{5193ABA4-B402-5DF2-377B-22EACB0481E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FB4E731-B742-5768-B09F-C2F634ED8BD6}"/>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1680268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F57A6B-C45E-8685-3C34-A140A6241DB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EAC6D94-BDF6-C436-8DF8-06D2B85FF2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80C44054-1553-2721-6384-937ABF7954A4}"/>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5B47670-2AE7-1F8C-0897-91A0D8EDD7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0DF3A7B-5394-B147-9B50-70A26621CE4C}"/>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5E9625D-8A71-49E1-EC5B-FD03786C4188}"/>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8" name="Segnaposto piè di pagina 7">
            <a:extLst>
              <a:ext uri="{FF2B5EF4-FFF2-40B4-BE49-F238E27FC236}">
                <a16:creationId xmlns:a16="http://schemas.microsoft.com/office/drawing/2014/main" id="{C0A582FC-9A3D-FFDA-17A6-91F466F7845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377E004-CC1B-4AB2-0ECB-7DE23B36656A}"/>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3856196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CD9A83-A3A7-3A23-6977-75F283FD1D5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DD9148BF-55DA-871A-D56F-622B954B0C80}"/>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4" name="Segnaposto piè di pagina 3">
            <a:extLst>
              <a:ext uri="{FF2B5EF4-FFF2-40B4-BE49-F238E27FC236}">
                <a16:creationId xmlns:a16="http://schemas.microsoft.com/office/drawing/2014/main" id="{A78E4558-481F-C002-59F6-EB00FB6C9AD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8DA2B0F-0B59-52B7-9610-1798CE8E21EF}"/>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954327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473D4AB-A8B1-BF89-10A7-08A5EEB09AAD}"/>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3" name="Segnaposto piè di pagina 2">
            <a:extLst>
              <a:ext uri="{FF2B5EF4-FFF2-40B4-BE49-F238E27FC236}">
                <a16:creationId xmlns:a16="http://schemas.microsoft.com/office/drawing/2014/main" id="{7DB0B8C6-D4CE-06AF-E2F3-0E78BB4A41B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9F5464C-7D1C-407A-F483-75C1B81681A2}"/>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3585257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DBAA1-44F6-C839-2828-CC539455B82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48FB4CF-FE6C-47DD-21E2-383234886E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C3BAF3C-CD70-3147-F98C-29E58640F9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838A8E8B-D50D-E806-E180-93D79DCA0C69}"/>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6" name="Segnaposto piè di pagina 5">
            <a:extLst>
              <a:ext uri="{FF2B5EF4-FFF2-40B4-BE49-F238E27FC236}">
                <a16:creationId xmlns:a16="http://schemas.microsoft.com/office/drawing/2014/main" id="{7DB97C73-2260-92C1-45DD-9EB98E5505F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5864199-3476-4830-678A-AB9616E7630D}"/>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1040502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22BAF1-4179-18DE-8DE7-5C4632DCD75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A857C4E-9DEF-2B5E-8E3D-E646A73589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1E9BA337-296A-8AFC-943D-2798351F7B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C0BF21B-6CBE-ECC8-5636-0E4D25F8D4AC}"/>
              </a:ext>
            </a:extLst>
          </p:cNvPr>
          <p:cNvSpPr>
            <a:spLocks noGrp="1"/>
          </p:cNvSpPr>
          <p:nvPr>
            <p:ph type="dt" sz="half" idx="10"/>
          </p:nvPr>
        </p:nvSpPr>
        <p:spPr/>
        <p:txBody>
          <a:bodyPr/>
          <a:lstStyle/>
          <a:p>
            <a:fld id="{A8358318-2082-3A46-B000-FB31ED3E9AB7}" type="datetimeFigureOut">
              <a:rPr lang="it-IT"/>
              <a:t>29/01/2026</a:t>
            </a:fld>
            <a:endParaRPr lang="it-IT"/>
          </a:p>
        </p:txBody>
      </p:sp>
      <p:sp>
        <p:nvSpPr>
          <p:cNvPr id="6" name="Segnaposto piè di pagina 5">
            <a:extLst>
              <a:ext uri="{FF2B5EF4-FFF2-40B4-BE49-F238E27FC236}">
                <a16:creationId xmlns:a16="http://schemas.microsoft.com/office/drawing/2014/main" id="{793534AC-3A3A-864A-01CE-8614E218E7E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ADC31A3-992D-3DBC-DC1F-ECB1E70E2B7E}"/>
              </a:ext>
            </a:extLst>
          </p:cNvPr>
          <p:cNvSpPr>
            <a:spLocks noGrp="1"/>
          </p:cNvSpPr>
          <p:nvPr>
            <p:ph type="sldNum" sz="quarter" idx="12"/>
          </p:nvPr>
        </p:nvSpPr>
        <p:spPr/>
        <p:txBody>
          <a:bodyPr/>
          <a:lstStyle/>
          <a:p>
            <a:fld id="{C050919D-9FBF-0246-8D05-8CE3E4096595}" type="slidenum">
              <a:rPr lang="it-IT"/>
              <a:t>‹N›</a:t>
            </a:fld>
            <a:endParaRPr lang="it-IT"/>
          </a:p>
        </p:txBody>
      </p:sp>
    </p:spTree>
    <p:extLst>
      <p:ext uri="{BB962C8B-B14F-4D97-AF65-F5344CB8AC3E}">
        <p14:creationId xmlns:p14="http://schemas.microsoft.com/office/powerpoint/2010/main" val="771727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63B6345-C47D-F7E9-FD50-764B621F59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A34C721-407D-49D6-3ADC-87BA852EEA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A42CC10-4B25-8D53-CBB9-C9C9CB7199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358318-2082-3A46-B000-FB31ED3E9AB7}" type="datetimeFigureOut">
              <a:rPr lang="it-IT"/>
              <a:t>29/01/2026</a:t>
            </a:fld>
            <a:endParaRPr lang="it-IT"/>
          </a:p>
        </p:txBody>
      </p:sp>
      <p:sp>
        <p:nvSpPr>
          <p:cNvPr id="5" name="Segnaposto piè di pagina 4">
            <a:extLst>
              <a:ext uri="{FF2B5EF4-FFF2-40B4-BE49-F238E27FC236}">
                <a16:creationId xmlns:a16="http://schemas.microsoft.com/office/drawing/2014/main" id="{8B8C7C85-6212-5B88-00F5-8144F20DC7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92030575-AF4D-00AB-D859-5F94F9135B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50919D-9FBF-0246-8D05-8CE3E4096595}" type="slidenum">
              <a:rPr lang="it-IT"/>
              <a:t>‹N›</a:t>
            </a:fld>
            <a:endParaRPr lang="it-IT"/>
          </a:p>
        </p:txBody>
      </p:sp>
    </p:spTree>
    <p:extLst>
      <p:ext uri="{BB962C8B-B14F-4D97-AF65-F5344CB8AC3E}">
        <p14:creationId xmlns:p14="http://schemas.microsoft.com/office/powerpoint/2010/main" val="1514226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 Id="rId5" Type="http://schemas.openxmlformats.org/officeDocument/2006/relationships/image" Target="../media/image7.svg" /><Relationship Id="rId4" Type="http://schemas.openxmlformats.org/officeDocument/2006/relationships/image" Target="../media/image6.png" /></Relationships>
</file>

<file path=ppt/slides/_rels/slide13.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 Id="rId6" Type="http://schemas.openxmlformats.org/officeDocument/2006/relationships/image" Target="../media/image10.jpeg" /><Relationship Id="rId5" Type="http://schemas.openxmlformats.org/officeDocument/2006/relationships/image" Target="../media/image9.svg" /><Relationship Id="rId4" Type="http://schemas.openxmlformats.org/officeDocument/2006/relationships/image" Target="../media/image8.png" /></Relationships>
</file>

<file path=ppt/slides/_rels/slide14.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1.jpeg" /><Relationship Id="rId1" Type="http://schemas.openxmlformats.org/officeDocument/2006/relationships/slideLayout" Target="../slideLayouts/slideLayout1.xml" /><Relationship Id="rId4" Type="http://schemas.openxmlformats.org/officeDocument/2006/relationships/image" Target="../media/image3.jpeg" /></Relationships>
</file>

<file path=ppt/slides/_rels/slide2.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 Id="rId4" Type="http://schemas.openxmlformats.org/officeDocument/2006/relationships/image" Target="../media/image4.jpeg" /></Relationships>
</file>

<file path=ppt/slides/_rels/slide7.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 Id="rId4" Type="http://schemas.openxmlformats.org/officeDocument/2006/relationships/image" Target="../media/image5.jpeg" /></Relationships>
</file>

<file path=ppt/slides/_rels/slide8.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C38F1561-909A-736B-16AF-04C85AACBA9C}"/>
              </a:ext>
            </a:extLst>
          </p:cNvPr>
          <p:cNvSpPr>
            <a:spLocks noGrp="1"/>
          </p:cNvSpPr>
          <p:nvPr>
            <p:ph type="subTitle" idx="1"/>
          </p:nvPr>
        </p:nvSpPr>
        <p:spPr>
          <a:xfrm>
            <a:off x="1524000" y="2941872"/>
            <a:ext cx="9144000" cy="1655762"/>
          </a:xfrm>
        </p:spPr>
        <p:txBody>
          <a:bodyPr/>
          <a:lstStyle/>
          <a:p>
            <a:r>
              <a:rPr lang="it-IT" i="1">
                <a:latin typeface="Aptos SemiBold" panose="020B0004020202020204" pitchFamily="34" charset="0"/>
              </a:rPr>
              <a:t>Le principali novità</a:t>
            </a:r>
          </a:p>
          <a:p>
            <a:endParaRPr lang="it-IT"/>
          </a:p>
          <a:p>
            <a:r>
              <a:rPr lang="it-IT" sz="3600" b="1">
                <a:solidFill>
                  <a:schemeClr val="accent3">
                    <a:lumMod val="50000"/>
                  </a:schemeClr>
                </a:solidFill>
              </a:rPr>
              <a:t>CAM EDILIZIA D.M. 23/11/2025</a:t>
            </a:r>
          </a:p>
        </p:txBody>
      </p:sp>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Tree>
    <p:extLst>
      <p:ext uri="{BB962C8B-B14F-4D97-AF65-F5344CB8AC3E}">
        <p14:creationId xmlns:p14="http://schemas.microsoft.com/office/powerpoint/2010/main" val="3309988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11" name="CasellaDiTesto 10">
            <a:extLst>
              <a:ext uri="{FF2B5EF4-FFF2-40B4-BE49-F238E27FC236}">
                <a16:creationId xmlns:a16="http://schemas.microsoft.com/office/drawing/2014/main" id="{2A8B7085-ACA2-63B6-B98C-B75158782278}"/>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graphicFrame>
        <p:nvGraphicFramePr>
          <p:cNvPr id="7" name="Tabella 6">
            <a:extLst>
              <a:ext uri="{FF2B5EF4-FFF2-40B4-BE49-F238E27FC236}">
                <a16:creationId xmlns:a16="http://schemas.microsoft.com/office/drawing/2014/main" id="{5ADB57E3-2080-D3A7-5348-EB94C50D5C53}"/>
              </a:ext>
            </a:extLst>
          </p:cNvPr>
          <p:cNvGraphicFramePr>
            <a:graphicFrameLocks noGrp="1"/>
          </p:cNvGraphicFramePr>
          <p:nvPr>
            <p:extLst>
              <p:ext uri="{D42A27DB-BD31-4B8C-83A1-F6EECF244321}">
                <p14:modId xmlns:p14="http://schemas.microsoft.com/office/powerpoint/2010/main" val="3031438983"/>
              </p:ext>
            </p:extLst>
          </p:nvPr>
        </p:nvGraphicFramePr>
        <p:xfrm>
          <a:off x="1499420" y="2127168"/>
          <a:ext cx="8127999" cy="3291840"/>
        </p:xfrm>
        <a:graphic>
          <a:graphicData uri="http://schemas.openxmlformats.org/drawingml/2006/table">
            <a:tbl>
              <a:tblPr firstRow="1" bandRow="1">
                <a:tableStyleId>{69C7853C-536D-4A76-A0AE-DD22124D55A5}</a:tableStyleId>
              </a:tblPr>
              <a:tblGrid>
                <a:gridCol w="2709333">
                  <a:extLst>
                    <a:ext uri="{9D8B030D-6E8A-4147-A177-3AD203B41FA5}">
                      <a16:colId xmlns:a16="http://schemas.microsoft.com/office/drawing/2014/main" val="1977104294"/>
                    </a:ext>
                  </a:extLst>
                </a:gridCol>
                <a:gridCol w="2709333">
                  <a:extLst>
                    <a:ext uri="{9D8B030D-6E8A-4147-A177-3AD203B41FA5}">
                      <a16:colId xmlns:a16="http://schemas.microsoft.com/office/drawing/2014/main" val="2159789430"/>
                    </a:ext>
                  </a:extLst>
                </a:gridCol>
                <a:gridCol w="2709333">
                  <a:extLst>
                    <a:ext uri="{9D8B030D-6E8A-4147-A177-3AD203B41FA5}">
                      <a16:colId xmlns:a16="http://schemas.microsoft.com/office/drawing/2014/main" val="1769556682"/>
                    </a:ext>
                  </a:extLst>
                </a:gridCol>
              </a:tblGrid>
              <a:tr h="624840">
                <a:tc>
                  <a:txBody>
                    <a:bodyPr/>
                    <a:lstStyle/>
                    <a:p>
                      <a:r>
                        <a:rPr lang="it-IT" dirty="0"/>
                        <a:t>normativa</a:t>
                      </a:r>
                    </a:p>
                  </a:txBody>
                  <a:tcPr/>
                </a:tc>
                <a:tc>
                  <a:txBody>
                    <a:bodyPr/>
                    <a:lstStyle/>
                    <a:p>
                      <a:r>
                        <a:rPr lang="it-IT" dirty="0"/>
                        <a:t>Valore di massa superficiale richiesto (opaco verticale)</a:t>
                      </a:r>
                    </a:p>
                  </a:txBody>
                  <a:tcPr/>
                </a:tc>
                <a:tc>
                  <a:txBody>
                    <a:bodyPr/>
                    <a:lstStyle/>
                    <a:p>
                      <a:r>
                        <a:rPr lang="it-IT" dirty="0"/>
                        <a:t> Contesto di applicazione</a:t>
                      </a:r>
                    </a:p>
                  </a:txBody>
                  <a:tcPr/>
                </a:tc>
                <a:extLst>
                  <a:ext uri="{0D108BD9-81ED-4DB2-BD59-A6C34878D82A}">
                    <a16:rowId xmlns:a16="http://schemas.microsoft.com/office/drawing/2014/main" val="1368657124"/>
                  </a:ext>
                </a:extLst>
              </a:tr>
              <a:tr h="624840">
                <a:tc>
                  <a:txBody>
                    <a:bodyPr/>
                    <a:lstStyle/>
                    <a:p>
                      <a:r>
                        <a:rPr lang="it-IT" b="1" dirty="0">
                          <a:solidFill>
                            <a:schemeClr val="bg1"/>
                          </a:solidFill>
                        </a:rPr>
                        <a:t>CAM Edilizia 2022/</a:t>
                      </a:r>
                    </a:p>
                    <a:p>
                      <a:r>
                        <a:rPr lang="it-IT" b="1" dirty="0">
                          <a:solidFill>
                            <a:schemeClr val="bg1"/>
                          </a:solidFill>
                        </a:rPr>
                        <a:t>CAM Edilizia 2025</a:t>
                      </a:r>
                    </a:p>
                  </a:txBody>
                  <a:tcPr anchor="ctr"/>
                </a:tc>
                <a:tc>
                  <a:txBody>
                    <a:bodyPr/>
                    <a:lstStyle/>
                    <a:p>
                      <a:r>
                        <a:rPr lang="it-IT" dirty="0"/>
                        <a:t>≥ 250 kg/m²</a:t>
                      </a:r>
                    </a:p>
                  </a:txBody>
                  <a:tcPr anchor="ctr"/>
                </a:tc>
                <a:tc>
                  <a:txBody>
                    <a:bodyPr/>
                    <a:lstStyle/>
                    <a:p>
                      <a:r>
                        <a:rPr lang="it-IT" dirty="0"/>
                        <a:t>Verifica prestazione estiva dell’edificio (criterio prescrittivo dei CAM)</a:t>
                      </a:r>
                    </a:p>
                  </a:txBody>
                  <a:tcPr anchor="ctr"/>
                </a:tc>
                <a:extLst>
                  <a:ext uri="{0D108BD9-81ED-4DB2-BD59-A6C34878D82A}">
                    <a16:rowId xmlns:a16="http://schemas.microsoft.com/office/drawing/2014/main" val="402668918"/>
                  </a:ext>
                </a:extLst>
              </a:tr>
              <a:tr h="624840">
                <a:tc>
                  <a:txBody>
                    <a:bodyPr/>
                    <a:lstStyle/>
                    <a:p>
                      <a:r>
                        <a:rPr lang="it-IT" b="1" dirty="0">
                          <a:solidFill>
                            <a:schemeClr val="bg1">
                              <a:lumMod val="90000"/>
                            </a:schemeClr>
                          </a:solidFill>
                        </a:rPr>
                        <a:t>Decreto Requisiti Minimi 2025</a:t>
                      </a:r>
                    </a:p>
                  </a:txBody>
                  <a:tcPr anchor="ctr"/>
                </a:tc>
                <a:tc>
                  <a:txBody>
                    <a:bodyPr/>
                    <a:lstStyle/>
                    <a:p>
                      <a:r>
                        <a:rPr lang="it-IT" dirty="0"/>
                        <a:t>≥ 230 kg/m²</a:t>
                      </a:r>
                    </a:p>
                  </a:txBody>
                  <a:tcPr anchor="ctr"/>
                </a:tc>
                <a:tc>
                  <a:txBody>
                    <a:bodyPr/>
                    <a:lstStyle/>
                    <a:p>
                      <a:r>
                        <a:rPr lang="it-IT" dirty="0"/>
                        <a:t>Requisito minimo prestazione energetica degli edifici (DM 26/06/2015)</a:t>
                      </a:r>
                    </a:p>
                  </a:txBody>
                  <a:tcPr anchor="ctr"/>
                </a:tc>
                <a:extLst>
                  <a:ext uri="{0D108BD9-81ED-4DB2-BD59-A6C34878D82A}">
                    <a16:rowId xmlns:a16="http://schemas.microsoft.com/office/drawing/2014/main" val="81907972"/>
                  </a:ext>
                </a:extLst>
              </a:tr>
            </a:tbl>
          </a:graphicData>
        </a:graphic>
      </p:graphicFrame>
      <p:sp>
        <p:nvSpPr>
          <p:cNvPr id="14" name="CasellaDiTesto 13">
            <a:extLst>
              <a:ext uri="{FF2B5EF4-FFF2-40B4-BE49-F238E27FC236}">
                <a16:creationId xmlns:a16="http://schemas.microsoft.com/office/drawing/2014/main" id="{8A9DF5FA-8257-EF09-4415-487D742A2E1E}"/>
              </a:ext>
            </a:extLst>
          </p:cNvPr>
          <p:cNvSpPr txBox="1"/>
          <p:nvPr/>
        </p:nvSpPr>
        <p:spPr>
          <a:xfrm>
            <a:off x="29540" y="1381654"/>
            <a:ext cx="12093677" cy="523220"/>
          </a:xfrm>
          <a:prstGeom prst="rect">
            <a:avLst/>
          </a:prstGeom>
          <a:noFill/>
        </p:spPr>
        <p:txBody>
          <a:bodyPr wrap="square" rtlCol="0">
            <a:spAutoFit/>
          </a:bodyPr>
          <a:lstStyle/>
          <a:p>
            <a:pPr algn="l"/>
            <a:r>
              <a:rPr lang="it-IT" sz="2800" b="1" dirty="0">
                <a:solidFill>
                  <a:schemeClr val="accent3">
                    <a:lumMod val="75000"/>
                  </a:schemeClr>
                </a:solidFill>
                <a:latin typeface="Aptos Black" panose="020B0004020202020204" pitchFamily="34" charset="0"/>
              </a:rPr>
              <a:t>PRESTAZIONE ENERGETICA IN FASE ESTIVA  (criterio 2.3.2)</a:t>
            </a:r>
          </a:p>
        </p:txBody>
      </p:sp>
    </p:spTree>
    <p:extLst>
      <p:ext uri="{BB962C8B-B14F-4D97-AF65-F5344CB8AC3E}">
        <p14:creationId xmlns:p14="http://schemas.microsoft.com/office/powerpoint/2010/main" val="3841132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11" name="CasellaDiTesto 10">
            <a:extLst>
              <a:ext uri="{FF2B5EF4-FFF2-40B4-BE49-F238E27FC236}">
                <a16:creationId xmlns:a16="http://schemas.microsoft.com/office/drawing/2014/main" id="{2A8B7085-ACA2-63B6-B98C-B75158782278}"/>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graphicFrame>
        <p:nvGraphicFramePr>
          <p:cNvPr id="7" name="Tabella 6">
            <a:extLst>
              <a:ext uri="{FF2B5EF4-FFF2-40B4-BE49-F238E27FC236}">
                <a16:creationId xmlns:a16="http://schemas.microsoft.com/office/drawing/2014/main" id="{5ADB57E3-2080-D3A7-5348-EB94C50D5C53}"/>
              </a:ext>
            </a:extLst>
          </p:cNvPr>
          <p:cNvGraphicFramePr>
            <a:graphicFrameLocks noGrp="1"/>
          </p:cNvGraphicFramePr>
          <p:nvPr/>
        </p:nvGraphicFramePr>
        <p:xfrm>
          <a:off x="1499420" y="2127168"/>
          <a:ext cx="8127999" cy="3291840"/>
        </p:xfrm>
        <a:graphic>
          <a:graphicData uri="http://schemas.openxmlformats.org/drawingml/2006/table">
            <a:tbl>
              <a:tblPr firstRow="1" bandRow="1">
                <a:tableStyleId>{69C7853C-536D-4A76-A0AE-DD22124D55A5}</a:tableStyleId>
              </a:tblPr>
              <a:tblGrid>
                <a:gridCol w="2709333">
                  <a:extLst>
                    <a:ext uri="{9D8B030D-6E8A-4147-A177-3AD203B41FA5}">
                      <a16:colId xmlns:a16="http://schemas.microsoft.com/office/drawing/2014/main" val="1977104294"/>
                    </a:ext>
                  </a:extLst>
                </a:gridCol>
                <a:gridCol w="2709333">
                  <a:extLst>
                    <a:ext uri="{9D8B030D-6E8A-4147-A177-3AD203B41FA5}">
                      <a16:colId xmlns:a16="http://schemas.microsoft.com/office/drawing/2014/main" val="2159789430"/>
                    </a:ext>
                  </a:extLst>
                </a:gridCol>
                <a:gridCol w="2709333">
                  <a:extLst>
                    <a:ext uri="{9D8B030D-6E8A-4147-A177-3AD203B41FA5}">
                      <a16:colId xmlns:a16="http://schemas.microsoft.com/office/drawing/2014/main" val="1769556682"/>
                    </a:ext>
                  </a:extLst>
                </a:gridCol>
              </a:tblGrid>
              <a:tr h="624840">
                <a:tc>
                  <a:txBody>
                    <a:bodyPr/>
                    <a:lstStyle/>
                    <a:p>
                      <a:r>
                        <a:rPr lang="it-IT" dirty="0"/>
                        <a:t>normativa</a:t>
                      </a:r>
                    </a:p>
                  </a:txBody>
                  <a:tcPr/>
                </a:tc>
                <a:tc>
                  <a:txBody>
                    <a:bodyPr/>
                    <a:lstStyle/>
                    <a:p>
                      <a:r>
                        <a:rPr lang="it-IT" dirty="0"/>
                        <a:t>Valore di massa superficiale richiesto (opaco verticale)</a:t>
                      </a:r>
                    </a:p>
                  </a:txBody>
                  <a:tcPr/>
                </a:tc>
                <a:tc>
                  <a:txBody>
                    <a:bodyPr/>
                    <a:lstStyle/>
                    <a:p>
                      <a:r>
                        <a:rPr lang="it-IT" dirty="0"/>
                        <a:t> Contesto di applicazione</a:t>
                      </a:r>
                    </a:p>
                  </a:txBody>
                  <a:tcPr/>
                </a:tc>
                <a:extLst>
                  <a:ext uri="{0D108BD9-81ED-4DB2-BD59-A6C34878D82A}">
                    <a16:rowId xmlns:a16="http://schemas.microsoft.com/office/drawing/2014/main" val="1368657124"/>
                  </a:ext>
                </a:extLst>
              </a:tr>
              <a:tr h="624840">
                <a:tc>
                  <a:txBody>
                    <a:bodyPr/>
                    <a:lstStyle/>
                    <a:p>
                      <a:r>
                        <a:rPr lang="it-IT" b="1" dirty="0">
                          <a:solidFill>
                            <a:schemeClr val="bg1"/>
                          </a:solidFill>
                        </a:rPr>
                        <a:t>CAM Edilizia 2022/</a:t>
                      </a:r>
                    </a:p>
                    <a:p>
                      <a:r>
                        <a:rPr lang="it-IT" b="1" dirty="0">
                          <a:solidFill>
                            <a:schemeClr val="bg1"/>
                          </a:solidFill>
                        </a:rPr>
                        <a:t>CAM Edilizia 2025</a:t>
                      </a:r>
                    </a:p>
                  </a:txBody>
                  <a:tcPr anchor="ctr"/>
                </a:tc>
                <a:tc>
                  <a:txBody>
                    <a:bodyPr/>
                    <a:lstStyle/>
                    <a:p>
                      <a:r>
                        <a:rPr lang="it-IT" dirty="0"/>
                        <a:t>≥ 250 kg/m²</a:t>
                      </a:r>
                    </a:p>
                  </a:txBody>
                  <a:tcPr anchor="ctr"/>
                </a:tc>
                <a:tc>
                  <a:txBody>
                    <a:bodyPr/>
                    <a:lstStyle/>
                    <a:p>
                      <a:r>
                        <a:rPr lang="it-IT" dirty="0"/>
                        <a:t>Verifica prestazione estiva dell’edificio (criterio prescrittivo dei CAM)</a:t>
                      </a:r>
                    </a:p>
                  </a:txBody>
                  <a:tcPr anchor="ctr"/>
                </a:tc>
                <a:extLst>
                  <a:ext uri="{0D108BD9-81ED-4DB2-BD59-A6C34878D82A}">
                    <a16:rowId xmlns:a16="http://schemas.microsoft.com/office/drawing/2014/main" val="402668918"/>
                  </a:ext>
                </a:extLst>
              </a:tr>
              <a:tr h="624840">
                <a:tc>
                  <a:txBody>
                    <a:bodyPr/>
                    <a:lstStyle/>
                    <a:p>
                      <a:r>
                        <a:rPr lang="it-IT" b="1" dirty="0">
                          <a:solidFill>
                            <a:schemeClr val="bg1">
                              <a:lumMod val="90000"/>
                            </a:schemeClr>
                          </a:solidFill>
                        </a:rPr>
                        <a:t>Decreto Requisiti Minimi 2025</a:t>
                      </a:r>
                    </a:p>
                  </a:txBody>
                  <a:tcPr anchor="ctr"/>
                </a:tc>
                <a:tc>
                  <a:txBody>
                    <a:bodyPr/>
                    <a:lstStyle/>
                    <a:p>
                      <a:r>
                        <a:rPr lang="it-IT" dirty="0"/>
                        <a:t>≥ 230 kg/m²</a:t>
                      </a:r>
                    </a:p>
                  </a:txBody>
                  <a:tcPr anchor="ctr"/>
                </a:tc>
                <a:tc>
                  <a:txBody>
                    <a:bodyPr/>
                    <a:lstStyle/>
                    <a:p>
                      <a:r>
                        <a:rPr lang="it-IT" dirty="0"/>
                        <a:t>Requisito minimo prestazione energetica degli edifici (DM 26/06/2015)</a:t>
                      </a:r>
                    </a:p>
                  </a:txBody>
                  <a:tcPr anchor="ctr"/>
                </a:tc>
                <a:extLst>
                  <a:ext uri="{0D108BD9-81ED-4DB2-BD59-A6C34878D82A}">
                    <a16:rowId xmlns:a16="http://schemas.microsoft.com/office/drawing/2014/main" val="81907972"/>
                  </a:ext>
                </a:extLst>
              </a:tr>
            </a:tbl>
          </a:graphicData>
        </a:graphic>
      </p:graphicFrame>
      <p:sp>
        <p:nvSpPr>
          <p:cNvPr id="14" name="CasellaDiTesto 13">
            <a:extLst>
              <a:ext uri="{FF2B5EF4-FFF2-40B4-BE49-F238E27FC236}">
                <a16:creationId xmlns:a16="http://schemas.microsoft.com/office/drawing/2014/main" id="{8A9DF5FA-8257-EF09-4415-487D742A2E1E}"/>
              </a:ext>
            </a:extLst>
          </p:cNvPr>
          <p:cNvSpPr txBox="1"/>
          <p:nvPr/>
        </p:nvSpPr>
        <p:spPr>
          <a:xfrm>
            <a:off x="29540" y="1381654"/>
            <a:ext cx="12093677" cy="523220"/>
          </a:xfrm>
          <a:prstGeom prst="rect">
            <a:avLst/>
          </a:prstGeom>
          <a:noFill/>
        </p:spPr>
        <p:txBody>
          <a:bodyPr wrap="square" rtlCol="0">
            <a:spAutoFit/>
          </a:bodyPr>
          <a:lstStyle/>
          <a:p>
            <a:pPr algn="l"/>
            <a:r>
              <a:rPr lang="it-IT" sz="2800" b="1" dirty="0">
                <a:solidFill>
                  <a:schemeClr val="accent3">
                    <a:lumMod val="75000"/>
                  </a:schemeClr>
                </a:solidFill>
                <a:latin typeface="Aptos Black" panose="020B0004020202020204" pitchFamily="34" charset="0"/>
              </a:rPr>
              <a:t>PRESTAZIONE ENERGETICA IN FASE ESTIVA  (criterio 2.3.2)</a:t>
            </a:r>
          </a:p>
        </p:txBody>
      </p:sp>
    </p:spTree>
    <p:extLst>
      <p:ext uri="{BB962C8B-B14F-4D97-AF65-F5344CB8AC3E}">
        <p14:creationId xmlns:p14="http://schemas.microsoft.com/office/powerpoint/2010/main" val="600427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hape 4">
            <a:extLst>
              <a:ext uri="{FF2B5EF4-FFF2-40B4-BE49-F238E27FC236}">
                <a16:creationId xmlns:a16="http://schemas.microsoft.com/office/drawing/2014/main" id="{261FEB67-F53D-8DD2-D7DD-C2AC1AA686A8}"/>
              </a:ext>
            </a:extLst>
          </p:cNvPr>
          <p:cNvSpPr/>
          <p:nvPr/>
        </p:nvSpPr>
        <p:spPr>
          <a:xfrm>
            <a:off x="6466712" y="1850862"/>
            <a:ext cx="5600980" cy="1662428"/>
          </a:xfrm>
          <a:prstGeom prst="roundRect">
            <a:avLst>
              <a:gd name="adj" fmla="val 2190"/>
            </a:avLst>
          </a:prstGeom>
          <a:solidFill>
            <a:schemeClr val="accent3">
              <a:lumMod val="20000"/>
              <a:lumOff val="80000"/>
            </a:schemeClr>
          </a:solidFill>
          <a:ln w="7620">
            <a:solidFill>
              <a:srgbClr val="E2C8B5"/>
            </a:solidFill>
            <a:prstDash val="solid"/>
          </a:ln>
        </p:spPr>
        <p:txBody>
          <a:bodyPr/>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endParaRPr lang="it-IT" sz="1250"/>
          </a:p>
        </p:txBody>
      </p:sp>
      <p:sp>
        <p:nvSpPr>
          <p:cNvPr id="8" name="Shape 4">
            <a:extLst>
              <a:ext uri="{FF2B5EF4-FFF2-40B4-BE49-F238E27FC236}">
                <a16:creationId xmlns:a16="http://schemas.microsoft.com/office/drawing/2014/main" id="{9DD03BF1-D98B-6238-0CA2-1843C0F407CB}"/>
              </a:ext>
            </a:extLst>
          </p:cNvPr>
          <p:cNvSpPr/>
          <p:nvPr/>
        </p:nvSpPr>
        <p:spPr>
          <a:xfrm>
            <a:off x="258006" y="1858711"/>
            <a:ext cx="6034640" cy="4601296"/>
          </a:xfrm>
          <a:prstGeom prst="roundRect">
            <a:avLst>
              <a:gd name="adj" fmla="val 2190"/>
            </a:avLst>
          </a:prstGeom>
          <a:solidFill>
            <a:schemeClr val="accent3">
              <a:lumMod val="20000"/>
              <a:lumOff val="80000"/>
            </a:schemeClr>
          </a:solidFill>
          <a:ln w="7620">
            <a:solidFill>
              <a:srgbClr val="E2C8B5"/>
            </a:solidFill>
            <a:prstDash val="solid"/>
          </a:ln>
        </p:spPr>
        <p:txBody>
          <a:bodyPr/>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endParaRPr lang="it-IT" sz="1250"/>
          </a:p>
        </p:txBody>
      </p:sp>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11" name="CasellaDiTesto 10">
            <a:extLst>
              <a:ext uri="{FF2B5EF4-FFF2-40B4-BE49-F238E27FC236}">
                <a16:creationId xmlns:a16="http://schemas.microsoft.com/office/drawing/2014/main" id="{2A8B7085-ACA2-63B6-B98C-B75158782278}"/>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sp>
        <p:nvSpPr>
          <p:cNvPr id="6" name="Text 7">
            <a:extLst>
              <a:ext uri="{FF2B5EF4-FFF2-40B4-BE49-F238E27FC236}">
                <a16:creationId xmlns:a16="http://schemas.microsoft.com/office/drawing/2014/main" id="{5539E343-7F14-3A43-4571-EB6F265B81F9}"/>
              </a:ext>
            </a:extLst>
          </p:cNvPr>
          <p:cNvSpPr/>
          <p:nvPr/>
        </p:nvSpPr>
        <p:spPr>
          <a:xfrm>
            <a:off x="6742867" y="1926307"/>
            <a:ext cx="5124664"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algn="just"/>
            <a:r>
              <a:rPr lang="it-IT" sz="2800" b="1" dirty="0">
                <a:solidFill>
                  <a:schemeClr val="accent3">
                    <a:lumMod val="75000"/>
                  </a:schemeClr>
                </a:solidFill>
              </a:rPr>
              <a:t>Criterio 2.4.11</a:t>
            </a:r>
          </a:p>
          <a:p>
            <a:pPr algn="just"/>
            <a:r>
              <a:rPr lang="en-US" sz="1800" dirty="0"/>
              <a:t>Le piastrelle ceramiche </a:t>
            </a:r>
            <a:r>
              <a:rPr lang="it-IT" sz="1800" dirty="0"/>
              <a:t>hanno un contenuto di almeno il </a:t>
            </a:r>
            <a:r>
              <a:rPr lang="it-IT" sz="2400" b="1" dirty="0">
                <a:solidFill>
                  <a:schemeClr val="accent3">
                    <a:lumMod val="75000"/>
                  </a:schemeClr>
                </a:solidFill>
              </a:rPr>
              <a:t>5</a:t>
            </a:r>
            <a:r>
              <a:rPr lang="en-US" sz="2400" b="1" dirty="0">
                <a:solidFill>
                  <a:schemeClr val="accent3">
                    <a:lumMod val="75000"/>
                  </a:schemeClr>
                </a:solidFill>
              </a:rPr>
              <a:t>%</a:t>
            </a:r>
            <a:r>
              <a:rPr lang="en-US" sz="1800" dirty="0"/>
              <a:t> di materia</a:t>
            </a:r>
            <a:r>
              <a:rPr lang="it-IT" sz="1800" dirty="0"/>
              <a:t> </a:t>
            </a:r>
            <a:r>
              <a:rPr lang="en-US" sz="1800" dirty="0"/>
              <a:t>recuperata, riciclata, o di sottoprodotti sul peso del prodotto.</a:t>
            </a:r>
          </a:p>
        </p:txBody>
      </p:sp>
      <p:sp>
        <p:nvSpPr>
          <p:cNvPr id="9" name="CasellaDiTesto 8">
            <a:extLst>
              <a:ext uri="{FF2B5EF4-FFF2-40B4-BE49-F238E27FC236}">
                <a16:creationId xmlns:a16="http://schemas.microsoft.com/office/drawing/2014/main" id="{0B13A965-A0DC-73D4-A7C2-6E49F82B793C}"/>
              </a:ext>
            </a:extLst>
          </p:cNvPr>
          <p:cNvSpPr txBox="1"/>
          <p:nvPr/>
        </p:nvSpPr>
        <p:spPr>
          <a:xfrm>
            <a:off x="393281" y="1966458"/>
            <a:ext cx="5760299" cy="4401205"/>
          </a:xfrm>
          <a:prstGeom prst="rect">
            <a:avLst/>
          </a:prstGeom>
          <a:noFill/>
        </p:spPr>
        <p:txBody>
          <a:bodyPr wrap="square" rtlCol="0">
            <a:spAutoFit/>
          </a:bodyPr>
          <a:lstStyle/>
          <a:p>
            <a:pPr algn="just"/>
            <a:r>
              <a:rPr lang="it-IT" sz="2800" b="1" dirty="0">
                <a:solidFill>
                  <a:schemeClr val="accent3">
                    <a:lumMod val="75000"/>
                  </a:schemeClr>
                </a:solidFill>
              </a:rPr>
              <a:t>Criterio 2.4.5 </a:t>
            </a:r>
            <a:endParaRPr lang="it-IT" dirty="0"/>
          </a:p>
          <a:p>
            <a:pPr algn="just"/>
            <a:r>
              <a:rPr lang="it-IT" dirty="0"/>
              <a:t>I laterizi usati per muratura e solai devono avere un contenuto di materie riciclate, recuperate o di sottoprodotti (sul secco) di almeno il</a:t>
            </a:r>
            <a:r>
              <a:rPr lang="it-IT" sz="2400" b="1" dirty="0">
                <a:solidFill>
                  <a:schemeClr val="accent3">
                    <a:lumMod val="75000"/>
                  </a:schemeClr>
                </a:solidFill>
              </a:rPr>
              <a:t> 15%</a:t>
            </a:r>
            <a:r>
              <a:rPr lang="it-IT" dirty="0"/>
              <a:t> sul peso del prodotto.
Qualora i laterizi contengano solo materia riciclata o recuperata, la percentuale è di almeno il </a:t>
            </a:r>
            <a:r>
              <a:rPr lang="it-IT" sz="2400" b="1" dirty="0">
                <a:solidFill>
                  <a:schemeClr val="accent3">
                    <a:lumMod val="75000"/>
                  </a:schemeClr>
                </a:solidFill>
              </a:rPr>
              <a:t> 10%</a:t>
            </a:r>
            <a:r>
              <a:rPr lang="it-IT" dirty="0"/>
              <a:t> sul peso del prodotto.
I laterizi per coperture, pavimenti, rivestimenti e muratura faccia a vista hanno un contenuto di materie riciclate, recuperate o di sottoprodotti (sul secco) di almeno il </a:t>
            </a:r>
            <a:r>
              <a:rPr lang="it-IT" sz="2400" b="1" dirty="0">
                <a:solidFill>
                  <a:schemeClr val="accent3">
                    <a:lumMod val="75000"/>
                  </a:schemeClr>
                </a:solidFill>
              </a:rPr>
              <a:t>7,5%</a:t>
            </a:r>
            <a:r>
              <a:rPr lang="it-IT" dirty="0"/>
              <a:t> sul peso del prodotto. Qualora i laterizi contengano solo materia riciclata o recuperata, la percentuale è di almeno il 5% sul peso del prodotto</a:t>
            </a:r>
          </a:p>
        </p:txBody>
      </p:sp>
      <p:sp>
        <p:nvSpPr>
          <p:cNvPr id="10" name="CasellaDiTesto 9">
            <a:extLst>
              <a:ext uri="{FF2B5EF4-FFF2-40B4-BE49-F238E27FC236}">
                <a16:creationId xmlns:a16="http://schemas.microsoft.com/office/drawing/2014/main" id="{593B582D-F01D-B800-DCFD-1BF892FD75CD}"/>
              </a:ext>
            </a:extLst>
          </p:cNvPr>
          <p:cNvSpPr txBox="1"/>
          <p:nvPr/>
        </p:nvSpPr>
        <p:spPr>
          <a:xfrm>
            <a:off x="363794" y="1316167"/>
            <a:ext cx="11083764" cy="461665"/>
          </a:xfrm>
          <a:prstGeom prst="rect">
            <a:avLst/>
          </a:prstGeom>
          <a:noFill/>
        </p:spPr>
        <p:txBody>
          <a:bodyPr wrap="square" rtlCol="0">
            <a:spAutoFit/>
          </a:bodyPr>
          <a:lstStyle/>
          <a:p>
            <a:pPr algn="l"/>
            <a:r>
              <a:rPr lang="it-IT" sz="2400" dirty="0">
                <a:solidFill>
                  <a:schemeClr val="accent3">
                    <a:lumMod val="75000"/>
                  </a:schemeClr>
                </a:solidFill>
                <a:latin typeface="Aptos Black" panose="020B0004020202020204" pitchFamily="34" charset="0"/>
                <a:ea typeface="ADLaM Display" panose="02010000000000000000" pitchFamily="2" charset="0"/>
                <a:cs typeface="ADLaM Display" panose="02010000000000000000" pitchFamily="2" charset="0"/>
              </a:rPr>
              <a:t>CONTENUTO DI MATERIA RICICLATA/RECUPERATA E SOTTOPRODOTTO</a:t>
            </a:r>
          </a:p>
        </p:txBody>
      </p:sp>
      <p:sp>
        <p:nvSpPr>
          <p:cNvPr id="12" name="CasellaDiTesto 11">
            <a:extLst>
              <a:ext uri="{FF2B5EF4-FFF2-40B4-BE49-F238E27FC236}">
                <a16:creationId xmlns:a16="http://schemas.microsoft.com/office/drawing/2014/main" id="{0B44EBC7-177E-28DF-FCF9-DDC319F985AB}"/>
              </a:ext>
            </a:extLst>
          </p:cNvPr>
          <p:cNvSpPr txBox="1"/>
          <p:nvPr/>
        </p:nvSpPr>
        <p:spPr>
          <a:xfrm>
            <a:off x="7536942" y="4705681"/>
            <a:ext cx="4530749" cy="2031325"/>
          </a:xfrm>
          <a:prstGeom prst="rect">
            <a:avLst/>
          </a:prstGeom>
          <a:noFill/>
          <a:ln>
            <a:solidFill>
              <a:schemeClr val="accent3">
                <a:lumMod val="75000"/>
              </a:schemeClr>
            </a:solidFill>
          </a:ln>
        </p:spPr>
        <p:txBody>
          <a:bodyPr wrap="square" rtlCol="0">
            <a:spAutoFit/>
          </a:bodyPr>
          <a:lstStyle/>
          <a:p>
            <a:pPr algn="l"/>
            <a:r>
              <a:rPr lang="it-IT" i="1" dirty="0">
                <a:latin typeface="Times New Roman" panose="02020603050405020304" pitchFamily="18" charset="0"/>
                <a:cs typeface="Times New Roman" panose="02020603050405020304" pitchFamily="18" charset="0"/>
              </a:rPr>
              <a:t>Per un periodo di </a:t>
            </a:r>
            <a:r>
              <a:rPr lang="it-IT" b="1" i="1" u="sng" dirty="0">
                <a:latin typeface="Times New Roman" panose="02020603050405020304" pitchFamily="18" charset="0"/>
                <a:cs typeface="Times New Roman" panose="02020603050405020304" pitchFamily="18" charset="0"/>
              </a:rPr>
              <a:t>36 mesi </a:t>
            </a:r>
            <a:r>
              <a:rPr lang="it-IT" i="1" dirty="0">
                <a:latin typeface="Times New Roman" panose="02020603050405020304" pitchFamily="18" charset="0"/>
                <a:cs typeface="Times New Roman" panose="02020603050405020304" pitchFamily="18" charset="0"/>
              </a:rPr>
              <a:t>dell’entrata in vigore del presente documento, per i prodotti in laterizio, sono ritenuti conformi le attestazioni del contenuto di riciclato/recuperato/sottoprodotto riportanti il solo </a:t>
            </a:r>
            <a:r>
              <a:rPr lang="it-IT" b="1" i="1" u="sng" dirty="0">
                <a:latin typeface="Times New Roman" panose="02020603050405020304" pitchFamily="18" charset="0"/>
                <a:cs typeface="Times New Roman" panose="02020603050405020304" pitchFamily="18" charset="0"/>
              </a:rPr>
              <a:t>valore % totale,</a:t>
            </a:r>
            <a:r>
              <a:rPr lang="it-IT" i="1" dirty="0">
                <a:latin typeface="Times New Roman" panose="02020603050405020304" pitchFamily="18" charset="0"/>
                <a:cs typeface="Times New Roman" panose="02020603050405020304" pitchFamily="18" charset="0"/>
              </a:rPr>
              <a:t> senza specifica del valore delle singole frazione</a:t>
            </a:r>
          </a:p>
        </p:txBody>
      </p:sp>
      <p:sp>
        <p:nvSpPr>
          <p:cNvPr id="14" name="Shape 5">
            <a:extLst>
              <a:ext uri="{FF2B5EF4-FFF2-40B4-BE49-F238E27FC236}">
                <a16:creationId xmlns:a16="http://schemas.microsoft.com/office/drawing/2014/main" id="{76B00094-66A8-6F79-F94B-C949C11C7311}"/>
              </a:ext>
            </a:extLst>
          </p:cNvPr>
          <p:cNvSpPr/>
          <p:nvPr/>
        </p:nvSpPr>
        <p:spPr>
          <a:xfrm>
            <a:off x="5938679" y="1737125"/>
            <a:ext cx="759708" cy="759708"/>
          </a:xfrm>
          <a:prstGeom prst="roundRect">
            <a:avLst>
              <a:gd name="adj" fmla="val 50000"/>
            </a:avLst>
          </a:prstGeom>
          <a:solidFill>
            <a:schemeClr val="accent3">
              <a:lumMod val="75000"/>
            </a:schemeClr>
          </a:solidFill>
          <a:ln/>
        </p:spPr>
        <p:txBody>
          <a:bodyPr/>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endParaRPr lang="it-IT" sz="1250"/>
          </a:p>
        </p:txBody>
      </p:sp>
      <p:pic>
        <p:nvPicPr>
          <p:cNvPr id="16" name="Image 1" descr="preencoded.png">
            <a:extLst>
              <a:ext uri="{FF2B5EF4-FFF2-40B4-BE49-F238E27FC236}">
                <a16:creationId xmlns:a16="http://schemas.microsoft.com/office/drawing/2014/main" id="{3FD10CAA-8D46-869F-07B7-579BFE41D7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29776" y="1800139"/>
            <a:ext cx="605488" cy="605488"/>
          </a:xfrm>
          <a:prstGeom prst="rect">
            <a:avLst/>
          </a:prstGeom>
        </p:spPr>
      </p:pic>
      <p:sp>
        <p:nvSpPr>
          <p:cNvPr id="19" name="Freccia destra rientrata 18">
            <a:extLst>
              <a:ext uri="{FF2B5EF4-FFF2-40B4-BE49-F238E27FC236}">
                <a16:creationId xmlns:a16="http://schemas.microsoft.com/office/drawing/2014/main" id="{DF126B8F-3030-ED2F-6D3F-C0AEC8AEB9F1}"/>
              </a:ext>
            </a:extLst>
          </p:cNvPr>
          <p:cNvSpPr/>
          <p:nvPr/>
        </p:nvSpPr>
        <p:spPr>
          <a:xfrm>
            <a:off x="6161822" y="5598439"/>
            <a:ext cx="1366878" cy="935025"/>
          </a:xfrm>
          <a:prstGeom prst="notchedRightArrow">
            <a:avLst/>
          </a:prstGeom>
          <a:solidFill>
            <a:schemeClr val="accent3">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82589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hape 4">
            <a:extLst>
              <a:ext uri="{FF2B5EF4-FFF2-40B4-BE49-F238E27FC236}">
                <a16:creationId xmlns:a16="http://schemas.microsoft.com/office/drawing/2014/main" id="{9DD03BF1-D98B-6238-0CA2-1843C0F407CB}"/>
              </a:ext>
            </a:extLst>
          </p:cNvPr>
          <p:cNvSpPr/>
          <p:nvPr/>
        </p:nvSpPr>
        <p:spPr>
          <a:xfrm>
            <a:off x="258006" y="1858711"/>
            <a:ext cx="10880538" cy="4601296"/>
          </a:xfrm>
          <a:prstGeom prst="roundRect">
            <a:avLst>
              <a:gd name="adj" fmla="val 2190"/>
            </a:avLst>
          </a:prstGeom>
          <a:solidFill>
            <a:schemeClr val="accent3">
              <a:lumMod val="20000"/>
              <a:lumOff val="80000"/>
            </a:schemeClr>
          </a:solidFill>
          <a:ln w="7620">
            <a:solidFill>
              <a:srgbClr val="E2C8B5"/>
            </a:solidFill>
            <a:prstDash val="solid"/>
          </a:ln>
        </p:spPr>
        <p:txBody>
          <a:bodyPr/>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endParaRPr lang="it-IT" sz="1250"/>
          </a:p>
        </p:txBody>
      </p:sp>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11" name="CasellaDiTesto 10">
            <a:extLst>
              <a:ext uri="{FF2B5EF4-FFF2-40B4-BE49-F238E27FC236}">
                <a16:creationId xmlns:a16="http://schemas.microsoft.com/office/drawing/2014/main" id="{2A8B7085-ACA2-63B6-B98C-B75158782278}"/>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sp>
        <p:nvSpPr>
          <p:cNvPr id="9" name="CasellaDiTesto 8">
            <a:extLst>
              <a:ext uri="{FF2B5EF4-FFF2-40B4-BE49-F238E27FC236}">
                <a16:creationId xmlns:a16="http://schemas.microsoft.com/office/drawing/2014/main" id="{0B13A965-A0DC-73D4-A7C2-6E49F82B793C}"/>
              </a:ext>
            </a:extLst>
          </p:cNvPr>
          <p:cNvSpPr txBox="1"/>
          <p:nvPr/>
        </p:nvSpPr>
        <p:spPr>
          <a:xfrm>
            <a:off x="393281" y="1966458"/>
            <a:ext cx="10618848" cy="4308872"/>
          </a:xfrm>
          <a:prstGeom prst="rect">
            <a:avLst/>
          </a:prstGeom>
          <a:noFill/>
        </p:spPr>
        <p:txBody>
          <a:bodyPr wrap="square" rtlCol="0">
            <a:spAutoFit/>
          </a:bodyPr>
          <a:lstStyle/>
          <a:p>
            <a:pPr algn="just"/>
            <a:r>
              <a:rPr lang="it-IT" sz="2800" b="1" dirty="0">
                <a:solidFill>
                  <a:schemeClr val="accent3">
                    <a:lumMod val="75000"/>
                  </a:schemeClr>
                </a:solidFill>
              </a:rPr>
              <a:t>Criterio 2.4.1 </a:t>
            </a:r>
          </a:p>
          <a:p>
            <a:pPr algn="just"/>
            <a:r>
              <a:rPr lang="it-IT" dirty="0"/>
              <a:t>Le categorie di prodotti da costruzione elencate di seguito, devono rispettare le prescrizioni sui limiti di emissione esposti nella successiva tabella:</a:t>
            </a:r>
          </a:p>
          <a:p>
            <a:pPr marL="342900" indent="-342900" algn="just">
              <a:buAutoNum type="alphaLcPeriod"/>
            </a:pPr>
            <a:r>
              <a:rPr lang="it-IT" dirty="0"/>
              <a:t>pitture e vernici, […]</a:t>
            </a:r>
          </a:p>
          <a:p>
            <a:pPr marL="342900" indent="-342900" algn="just">
              <a:buAutoNum type="alphaLcPeriod"/>
            </a:pPr>
            <a:r>
              <a:rPr lang="it-IT" dirty="0"/>
              <a:t>rasanti ed intonaci;</a:t>
            </a:r>
          </a:p>
          <a:p>
            <a:pPr marL="342900" indent="-342900" algn="just">
              <a:buAutoNum type="alphaLcPeriod"/>
            </a:pPr>
            <a:r>
              <a:rPr lang="it-IT" dirty="0"/>
              <a:t>adesivi e sigillanti;</a:t>
            </a:r>
          </a:p>
          <a:p>
            <a:pPr marL="342900" indent="-342900" algn="just">
              <a:buAutoNum type="alphaLcPeriod"/>
            </a:pPr>
            <a:r>
              <a:rPr lang="it-IT" dirty="0"/>
              <a:t>pavimentazioni;</a:t>
            </a:r>
          </a:p>
          <a:p>
            <a:pPr marL="342900" indent="-342900" algn="just">
              <a:buAutoNum type="alphaLcPeriod"/>
            </a:pPr>
            <a:r>
              <a:rPr lang="it-IT" dirty="0"/>
              <a:t>rivestimenti interni;</a:t>
            </a:r>
          </a:p>
          <a:p>
            <a:pPr marL="342900" indent="-342900" algn="just">
              <a:buAutoNum type="alphaLcPeriod"/>
            </a:pPr>
            <a:r>
              <a:rPr lang="it-IT" dirty="0"/>
              <a:t>elementi, pannelli, lastre a vista;</a:t>
            </a:r>
          </a:p>
          <a:p>
            <a:pPr marL="342900" indent="-342900" algn="just">
              <a:buAutoNum type="alphaLcPeriod"/>
            </a:pPr>
            <a:r>
              <a:rPr lang="it-IT" dirty="0"/>
              <a:t>controsoffitti;</a:t>
            </a:r>
          </a:p>
          <a:p>
            <a:pPr marL="342900" indent="-342900" algn="just">
              <a:buAutoNum type="alphaLcPeriod"/>
            </a:pPr>
            <a:r>
              <a:rPr lang="it-IT" dirty="0"/>
              <a:t>barriere, schermi, freni al vapore specifici per la protezione del pacchetto di isolamento interno;</a:t>
            </a:r>
          </a:p>
          <a:p>
            <a:pPr algn="just"/>
            <a:r>
              <a:rPr lang="it-IT" dirty="0"/>
              <a:t>Dall’applicazione del presente criterio, </a:t>
            </a:r>
            <a:r>
              <a:rPr lang="it-IT" sz="2400" b="1" dirty="0">
                <a:solidFill>
                  <a:schemeClr val="accent3">
                    <a:lumMod val="75000"/>
                  </a:schemeClr>
                </a:solidFill>
              </a:rPr>
              <a:t>sono escluse le piastrelle di ceramica e i laterizi,</a:t>
            </a:r>
            <a:r>
              <a:rPr lang="it-IT" dirty="0"/>
              <a:t> qualora non abbiano subito una lavorazione post-cottura con applicazioni di vernici, resine o altre sostanze di natura organica che possono comportare l’emissione delle sostanze elencate in tabella</a:t>
            </a:r>
          </a:p>
        </p:txBody>
      </p:sp>
      <p:sp>
        <p:nvSpPr>
          <p:cNvPr id="10" name="CasellaDiTesto 9">
            <a:extLst>
              <a:ext uri="{FF2B5EF4-FFF2-40B4-BE49-F238E27FC236}">
                <a16:creationId xmlns:a16="http://schemas.microsoft.com/office/drawing/2014/main" id="{593B582D-F01D-B800-DCFD-1BF892FD75CD}"/>
              </a:ext>
            </a:extLst>
          </p:cNvPr>
          <p:cNvSpPr txBox="1"/>
          <p:nvPr/>
        </p:nvSpPr>
        <p:spPr>
          <a:xfrm>
            <a:off x="363794" y="1316167"/>
            <a:ext cx="11083764" cy="461665"/>
          </a:xfrm>
          <a:prstGeom prst="rect">
            <a:avLst/>
          </a:prstGeom>
          <a:noFill/>
        </p:spPr>
        <p:txBody>
          <a:bodyPr wrap="square" rtlCol="0">
            <a:spAutoFit/>
          </a:bodyPr>
          <a:lstStyle/>
          <a:p>
            <a:pPr algn="l"/>
            <a:r>
              <a:rPr lang="it-IT" sz="2400" dirty="0">
                <a:solidFill>
                  <a:schemeClr val="accent3">
                    <a:lumMod val="75000"/>
                  </a:schemeClr>
                </a:solidFill>
                <a:latin typeface="Aptos Black" panose="020B0004020202020204" pitchFamily="34" charset="0"/>
                <a:ea typeface="ADLaM Display" panose="02010000000000000000" pitchFamily="2" charset="0"/>
                <a:cs typeface="ADLaM Display" panose="02010000000000000000" pitchFamily="2" charset="0"/>
              </a:rPr>
              <a:t>EMISSIONI IN AMBIENTI INTERNI</a:t>
            </a:r>
          </a:p>
        </p:txBody>
      </p:sp>
      <p:sp>
        <p:nvSpPr>
          <p:cNvPr id="14" name="Shape 5">
            <a:extLst>
              <a:ext uri="{FF2B5EF4-FFF2-40B4-BE49-F238E27FC236}">
                <a16:creationId xmlns:a16="http://schemas.microsoft.com/office/drawing/2014/main" id="{76B00094-66A8-6F79-F94B-C949C11C7311}"/>
              </a:ext>
            </a:extLst>
          </p:cNvPr>
          <p:cNvSpPr/>
          <p:nvPr/>
        </p:nvSpPr>
        <p:spPr>
          <a:xfrm>
            <a:off x="10742430" y="1498343"/>
            <a:ext cx="759708" cy="759708"/>
          </a:xfrm>
          <a:prstGeom prst="roundRect">
            <a:avLst>
              <a:gd name="adj" fmla="val 50000"/>
            </a:avLst>
          </a:prstGeom>
          <a:solidFill>
            <a:schemeClr val="accent3">
              <a:lumMod val="75000"/>
            </a:schemeClr>
          </a:solidFill>
          <a:ln/>
        </p:spPr>
        <p:txBody>
          <a:bodyPr/>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endParaRPr lang="it-IT" sz="1250"/>
          </a:p>
        </p:txBody>
      </p:sp>
      <p:pic>
        <p:nvPicPr>
          <p:cNvPr id="7" name="Image 2" descr="preencoded.png">
            <a:extLst>
              <a:ext uri="{FF2B5EF4-FFF2-40B4-BE49-F238E27FC236}">
                <a16:creationId xmlns:a16="http://schemas.microsoft.com/office/drawing/2014/main" id="{456FDC96-C6F4-3DBE-CF21-5CE3C30AE25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760315" y="1511828"/>
            <a:ext cx="732641" cy="732641"/>
          </a:xfrm>
          <a:prstGeom prst="rect">
            <a:avLst/>
          </a:prstGeom>
        </p:spPr>
      </p:pic>
      <p:pic>
        <p:nvPicPr>
          <p:cNvPr id="3" name="Immagine 2">
            <a:extLst>
              <a:ext uri="{FF2B5EF4-FFF2-40B4-BE49-F238E27FC236}">
                <a16:creationId xmlns:a16="http://schemas.microsoft.com/office/drawing/2014/main" id="{1AC75F61-98BC-B8EC-A2FB-6DB880DBFD8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16765" y="2925584"/>
            <a:ext cx="1990800" cy="1990800"/>
          </a:xfrm>
          <a:prstGeom prst="rect">
            <a:avLst/>
          </a:prstGeom>
        </p:spPr>
      </p:pic>
    </p:spTree>
    <p:extLst>
      <p:ext uri="{BB962C8B-B14F-4D97-AF65-F5344CB8AC3E}">
        <p14:creationId xmlns:p14="http://schemas.microsoft.com/office/powerpoint/2010/main" val="1585332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a:extLst>
              <a:ext uri="{FF2B5EF4-FFF2-40B4-BE49-F238E27FC236}">
                <a16:creationId xmlns:a16="http://schemas.microsoft.com/office/drawing/2014/main" id="{CB3E3135-7D75-E735-F535-E1B9DF73C2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20749" y="1439333"/>
            <a:ext cx="4490273" cy="5418667"/>
          </a:xfrm>
          <a:prstGeom prst="rect">
            <a:avLst/>
          </a:prstGeom>
        </p:spPr>
      </p:pic>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3">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11" name="CasellaDiTesto 10">
            <a:extLst>
              <a:ext uri="{FF2B5EF4-FFF2-40B4-BE49-F238E27FC236}">
                <a16:creationId xmlns:a16="http://schemas.microsoft.com/office/drawing/2014/main" id="{2A8B7085-ACA2-63B6-B98C-B75158782278}"/>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sp>
        <p:nvSpPr>
          <p:cNvPr id="10" name="CasellaDiTesto 9">
            <a:extLst>
              <a:ext uri="{FF2B5EF4-FFF2-40B4-BE49-F238E27FC236}">
                <a16:creationId xmlns:a16="http://schemas.microsoft.com/office/drawing/2014/main" id="{6142C98C-FB00-B8D4-7FE2-EEEF773F525F}"/>
              </a:ext>
            </a:extLst>
          </p:cNvPr>
          <p:cNvSpPr txBox="1"/>
          <p:nvPr/>
        </p:nvSpPr>
        <p:spPr>
          <a:xfrm>
            <a:off x="422523" y="1751010"/>
            <a:ext cx="7728856" cy="2800767"/>
          </a:xfrm>
          <a:prstGeom prst="rect">
            <a:avLst/>
          </a:prstGeom>
          <a:noFill/>
        </p:spPr>
        <p:txBody>
          <a:bodyPr wrap="square" rtlCol="0">
            <a:spAutoFit/>
          </a:bodyPr>
          <a:lstStyle/>
          <a:p>
            <a:pPr algn="l"/>
            <a:r>
              <a:rPr lang="it-IT" sz="8800" b="1" dirty="0" err="1">
                <a:latin typeface="Bradley Hand ITC" panose="03070402050302030203" pitchFamily="66" charset="0"/>
              </a:rPr>
              <a:t>Is</a:t>
            </a:r>
            <a:r>
              <a:rPr lang="it-IT" sz="8800" b="1" dirty="0">
                <a:latin typeface="Bradley Hand ITC" panose="03070402050302030203" pitchFamily="66" charset="0"/>
              </a:rPr>
              <a:t> </a:t>
            </a:r>
            <a:r>
              <a:rPr lang="it-IT" sz="8800" b="1" dirty="0" err="1">
                <a:latin typeface="Bradley Hand ITC" panose="03070402050302030203" pitchFamily="66" charset="0"/>
              </a:rPr>
              <a:t>not</a:t>
            </a:r>
            <a:r>
              <a:rPr lang="it-IT" sz="8800" b="1" dirty="0">
                <a:latin typeface="Bradley Hand ITC" panose="03070402050302030203" pitchFamily="66" charset="0"/>
              </a:rPr>
              <a:t> Easy </a:t>
            </a:r>
            <a:r>
              <a:rPr lang="it-IT" sz="8800" b="1" dirty="0" err="1">
                <a:latin typeface="Bradley Hand ITC" panose="03070402050302030203" pitchFamily="66" charset="0"/>
              </a:rPr>
              <a:t>being</a:t>
            </a:r>
            <a:r>
              <a:rPr lang="it-IT" sz="8800" b="1" dirty="0">
                <a:latin typeface="Bradley Hand ITC" panose="03070402050302030203" pitchFamily="66" charset="0"/>
              </a:rPr>
              <a:t> green</a:t>
            </a:r>
          </a:p>
        </p:txBody>
      </p:sp>
      <p:sp>
        <p:nvSpPr>
          <p:cNvPr id="12" name="CasellaDiTesto 11">
            <a:extLst>
              <a:ext uri="{FF2B5EF4-FFF2-40B4-BE49-F238E27FC236}">
                <a16:creationId xmlns:a16="http://schemas.microsoft.com/office/drawing/2014/main" id="{56BDFBF7-0F35-53C8-389B-62EB6DF3670D}"/>
              </a:ext>
            </a:extLst>
          </p:cNvPr>
          <p:cNvSpPr txBox="1"/>
          <p:nvPr/>
        </p:nvSpPr>
        <p:spPr>
          <a:xfrm>
            <a:off x="2252991" y="4771887"/>
            <a:ext cx="1828800" cy="769441"/>
          </a:xfrm>
          <a:prstGeom prst="rect">
            <a:avLst/>
          </a:prstGeom>
          <a:noFill/>
        </p:spPr>
        <p:txBody>
          <a:bodyPr wrap="square" rtlCol="0">
            <a:spAutoFit/>
          </a:bodyPr>
          <a:lstStyle/>
          <a:p>
            <a:pPr algn="l"/>
            <a:r>
              <a:rPr lang="it-IT" sz="4400" b="1" dirty="0">
                <a:solidFill>
                  <a:schemeClr val="accent3">
                    <a:lumMod val="75000"/>
                  </a:schemeClr>
                </a:solidFill>
              </a:rPr>
              <a:t>Grazie</a:t>
            </a:r>
          </a:p>
        </p:txBody>
      </p:sp>
    </p:spTree>
    <p:extLst>
      <p:ext uri="{BB962C8B-B14F-4D97-AF65-F5344CB8AC3E}">
        <p14:creationId xmlns:p14="http://schemas.microsoft.com/office/powerpoint/2010/main" val="3128635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C38F1561-909A-736B-16AF-04C85AACBA9C}"/>
              </a:ext>
            </a:extLst>
          </p:cNvPr>
          <p:cNvSpPr>
            <a:spLocks noGrp="1"/>
          </p:cNvSpPr>
          <p:nvPr>
            <p:ph type="subTitle" idx="1"/>
          </p:nvPr>
        </p:nvSpPr>
        <p:spPr>
          <a:xfrm>
            <a:off x="416529" y="1551309"/>
            <a:ext cx="2703871" cy="696064"/>
          </a:xfrm>
          <a:ln>
            <a:solidFill>
              <a:schemeClr val="accent3">
                <a:lumMod val="50000"/>
              </a:schemeClr>
            </a:solidFill>
          </a:ln>
        </p:spPr>
        <p:txBody>
          <a:bodyPr/>
          <a:lstStyle/>
          <a:p>
            <a:r>
              <a:rPr lang="it-IT" sz="2000" b="1">
                <a:solidFill>
                  <a:schemeClr val="accent3">
                    <a:lumMod val="50000"/>
                  </a:schemeClr>
                </a:solidFill>
              </a:rPr>
              <a:t>AMBITO DI APPLICAZIONE</a:t>
            </a:r>
          </a:p>
        </p:txBody>
      </p:sp>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6" name="CasellaDiTesto 5">
            <a:extLst>
              <a:ext uri="{FF2B5EF4-FFF2-40B4-BE49-F238E27FC236}">
                <a16:creationId xmlns:a16="http://schemas.microsoft.com/office/drawing/2014/main" id="{08E34511-06F4-50C7-CB23-5C6FBE6189DF}"/>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sp>
        <p:nvSpPr>
          <p:cNvPr id="8" name="Sottotitolo 2">
            <a:extLst>
              <a:ext uri="{FF2B5EF4-FFF2-40B4-BE49-F238E27FC236}">
                <a16:creationId xmlns:a16="http://schemas.microsoft.com/office/drawing/2014/main" id="{AEB0A56A-61B7-08F8-5722-FB5EDFB6DCA3}"/>
              </a:ext>
            </a:extLst>
          </p:cNvPr>
          <p:cNvSpPr>
            <a:spLocks noGrp="1"/>
          </p:cNvSpPr>
          <p:nvPr>
            <p:ph type="subTitle" idx="1"/>
          </p:nvPr>
        </p:nvSpPr>
        <p:spPr>
          <a:xfrm>
            <a:off x="3307918" y="1563247"/>
            <a:ext cx="2703871" cy="933405"/>
          </a:xfrm>
          <a:solidFill>
            <a:schemeClr val="accent3">
              <a:lumMod val="20000"/>
              <a:lumOff val="80000"/>
            </a:schemeClr>
          </a:solidFill>
          <a:ln>
            <a:solidFill>
              <a:schemeClr val="accent3">
                <a:lumMod val="50000"/>
              </a:schemeClr>
            </a:solidFill>
          </a:ln>
        </p:spPr>
        <p:txBody>
          <a:bodyPr/>
          <a:lstStyle/>
          <a:p>
            <a:r>
              <a:rPr lang="it-IT" sz="2000" b="1">
                <a:solidFill>
                  <a:schemeClr val="accent3">
                    <a:lumMod val="50000"/>
                  </a:schemeClr>
                </a:solidFill>
              </a:rPr>
              <a:t>APPROCCIO SOSTENIBILE INTEGRATO</a:t>
            </a:r>
          </a:p>
        </p:txBody>
      </p:sp>
      <p:sp>
        <p:nvSpPr>
          <p:cNvPr id="11" name="Sottotitolo 2">
            <a:extLst>
              <a:ext uri="{FF2B5EF4-FFF2-40B4-BE49-F238E27FC236}">
                <a16:creationId xmlns:a16="http://schemas.microsoft.com/office/drawing/2014/main" id="{8BB6A2FE-0D25-39B4-CD5D-DE38FFA599D4}"/>
              </a:ext>
            </a:extLst>
          </p:cNvPr>
          <p:cNvSpPr txBox="1">
            <a:spLocks/>
          </p:cNvSpPr>
          <p:nvPr/>
        </p:nvSpPr>
        <p:spPr>
          <a:xfrm>
            <a:off x="6185261" y="1582147"/>
            <a:ext cx="2703871" cy="959404"/>
          </a:xfrm>
          <a:prstGeom prst="rect">
            <a:avLst/>
          </a:prstGeom>
          <a:solidFill>
            <a:schemeClr val="accent3">
              <a:lumMod val="20000"/>
              <a:lumOff val="80000"/>
            </a:schemeClr>
          </a:solidFill>
          <a:ln>
            <a:solidFill>
              <a:schemeClr val="accent3">
                <a:lumMod val="50000"/>
              </a:schemeClr>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NUOVI REQUISITI PER I MATERIALI DA COSTRUZIONE</a:t>
            </a:r>
          </a:p>
        </p:txBody>
      </p:sp>
      <p:sp>
        <p:nvSpPr>
          <p:cNvPr id="15" name="Sottotitolo 2">
            <a:extLst>
              <a:ext uri="{FF2B5EF4-FFF2-40B4-BE49-F238E27FC236}">
                <a16:creationId xmlns:a16="http://schemas.microsoft.com/office/drawing/2014/main" id="{8FEA91F4-5D91-5A28-CFAD-AAA550F38DAB}"/>
              </a:ext>
            </a:extLst>
          </p:cNvPr>
          <p:cNvSpPr txBox="1">
            <a:spLocks/>
          </p:cNvSpPr>
          <p:nvPr/>
        </p:nvSpPr>
        <p:spPr>
          <a:xfrm>
            <a:off x="9022567" y="1582147"/>
            <a:ext cx="2703871" cy="959404"/>
          </a:xfrm>
          <a:prstGeom prst="rect">
            <a:avLst/>
          </a:prstGeom>
          <a:ln>
            <a:solidFill>
              <a:schemeClr val="accent3">
                <a:lumMod val="50000"/>
              </a:schemeClr>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DOCUMENTAZIONE PROGETTUALE PIU ARTICOLATI</a:t>
            </a:r>
          </a:p>
        </p:txBody>
      </p:sp>
      <p:sp>
        <p:nvSpPr>
          <p:cNvPr id="17" name="Sottotitolo 2">
            <a:extLst>
              <a:ext uri="{FF2B5EF4-FFF2-40B4-BE49-F238E27FC236}">
                <a16:creationId xmlns:a16="http://schemas.microsoft.com/office/drawing/2014/main" id="{7C6F0008-CA75-A4C7-7F77-0A804BED858F}"/>
              </a:ext>
            </a:extLst>
          </p:cNvPr>
          <p:cNvSpPr txBox="1">
            <a:spLocks/>
          </p:cNvSpPr>
          <p:nvPr/>
        </p:nvSpPr>
        <p:spPr>
          <a:xfrm>
            <a:off x="9057157" y="5500603"/>
            <a:ext cx="2703871" cy="959404"/>
          </a:xfrm>
          <a:prstGeom prst="rect">
            <a:avLst/>
          </a:prstGeom>
          <a:ln>
            <a:solidFill>
              <a:schemeClr val="accent3">
                <a:lumMod val="50000"/>
              </a:schemeClr>
            </a:solidFill>
          </a:ln>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INTEGRAZIONE CRITERI ESG E GESTIONE SOSTENIBILE DEL CANTIERE</a:t>
            </a:r>
          </a:p>
        </p:txBody>
      </p:sp>
      <p:sp>
        <p:nvSpPr>
          <p:cNvPr id="19" name="Sottotitolo 2">
            <a:extLst>
              <a:ext uri="{FF2B5EF4-FFF2-40B4-BE49-F238E27FC236}">
                <a16:creationId xmlns:a16="http://schemas.microsoft.com/office/drawing/2014/main" id="{9DADA602-A1F2-D9E8-B31E-CE0410B91742}"/>
              </a:ext>
            </a:extLst>
          </p:cNvPr>
          <p:cNvSpPr txBox="1">
            <a:spLocks/>
          </p:cNvSpPr>
          <p:nvPr/>
        </p:nvSpPr>
        <p:spPr>
          <a:xfrm>
            <a:off x="6195089" y="2727299"/>
            <a:ext cx="2703871" cy="973759"/>
          </a:xfrm>
          <a:prstGeom prst="rect">
            <a:avLst/>
          </a:prstGeom>
          <a:ln>
            <a:solidFill>
              <a:schemeClr val="accent3">
                <a:lumMod val="50000"/>
              </a:schemeClr>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ALLINEAMENTO AL NUOVO CPR Reg. 2024/3110</a:t>
            </a:r>
          </a:p>
        </p:txBody>
      </p:sp>
      <p:sp>
        <p:nvSpPr>
          <p:cNvPr id="21" name="Sottotitolo 2">
            <a:extLst>
              <a:ext uri="{FF2B5EF4-FFF2-40B4-BE49-F238E27FC236}">
                <a16:creationId xmlns:a16="http://schemas.microsoft.com/office/drawing/2014/main" id="{3D95DB31-1E39-4A5C-E7CC-6BAB3BC5377C}"/>
              </a:ext>
            </a:extLst>
          </p:cNvPr>
          <p:cNvSpPr txBox="1">
            <a:spLocks/>
          </p:cNvSpPr>
          <p:nvPr/>
        </p:nvSpPr>
        <p:spPr>
          <a:xfrm>
            <a:off x="3341623" y="2741654"/>
            <a:ext cx="2703871" cy="959404"/>
          </a:xfrm>
          <a:prstGeom prst="rect">
            <a:avLst/>
          </a:prstGeom>
          <a:solidFill>
            <a:schemeClr val="accent3">
              <a:lumMod val="20000"/>
              <a:lumOff val="80000"/>
            </a:schemeClr>
          </a:solidFill>
          <a:ln>
            <a:solidFill>
              <a:schemeClr val="accent3">
                <a:lumMod val="50000"/>
              </a:schemeClr>
            </a:solidFill>
          </a:ln>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INTRODUZIONE DELLA METODOLOGIA LCA E LCC</a:t>
            </a:r>
          </a:p>
        </p:txBody>
      </p:sp>
      <p:sp>
        <p:nvSpPr>
          <p:cNvPr id="23" name="Sottotitolo 2">
            <a:extLst>
              <a:ext uri="{FF2B5EF4-FFF2-40B4-BE49-F238E27FC236}">
                <a16:creationId xmlns:a16="http://schemas.microsoft.com/office/drawing/2014/main" id="{D221F22D-407A-1666-0B53-0D95857BDB25}"/>
              </a:ext>
            </a:extLst>
          </p:cNvPr>
          <p:cNvSpPr txBox="1">
            <a:spLocks/>
          </p:cNvSpPr>
          <p:nvPr/>
        </p:nvSpPr>
        <p:spPr>
          <a:xfrm>
            <a:off x="3367607" y="3891326"/>
            <a:ext cx="2703871" cy="800066"/>
          </a:xfrm>
          <a:prstGeom prst="rect">
            <a:avLst/>
          </a:prstGeom>
          <a:solidFill>
            <a:schemeClr val="accent3">
              <a:lumMod val="20000"/>
              <a:lumOff val="80000"/>
            </a:schemeClr>
          </a:solidFill>
          <a:ln>
            <a:solidFill>
              <a:schemeClr val="accent3">
                <a:lumMod val="50000"/>
              </a:schemeClr>
            </a:solidFill>
          </a:ln>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OBBLIGO DEL REGIME DINAMICO PER LA MISURA DELLA PRESTAZIONE ENERGETICA</a:t>
            </a:r>
          </a:p>
        </p:txBody>
      </p:sp>
      <p:sp>
        <p:nvSpPr>
          <p:cNvPr id="25" name="Sottotitolo 2">
            <a:extLst>
              <a:ext uri="{FF2B5EF4-FFF2-40B4-BE49-F238E27FC236}">
                <a16:creationId xmlns:a16="http://schemas.microsoft.com/office/drawing/2014/main" id="{3D39A539-6CC0-C747-2A65-51C87E941F47}"/>
              </a:ext>
            </a:extLst>
          </p:cNvPr>
          <p:cNvSpPr txBox="1">
            <a:spLocks/>
          </p:cNvSpPr>
          <p:nvPr/>
        </p:nvSpPr>
        <p:spPr>
          <a:xfrm>
            <a:off x="9048552" y="4425599"/>
            <a:ext cx="2703871" cy="959404"/>
          </a:xfrm>
          <a:prstGeom prst="rect">
            <a:avLst/>
          </a:prstGeom>
          <a:ln>
            <a:solidFill>
              <a:schemeClr val="accent3">
                <a:lumMod val="50000"/>
              </a:schemeClr>
            </a:solidFill>
          </a:ln>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PRECISATE LE MODALITA’ DI VERIFICA E LE RESPONSABILITA DEI DIVERSI SOGGETTI COINVOLTI</a:t>
            </a:r>
          </a:p>
        </p:txBody>
      </p:sp>
      <p:sp>
        <p:nvSpPr>
          <p:cNvPr id="27" name="Sottotitolo 2">
            <a:extLst>
              <a:ext uri="{FF2B5EF4-FFF2-40B4-BE49-F238E27FC236}">
                <a16:creationId xmlns:a16="http://schemas.microsoft.com/office/drawing/2014/main" id="{BFC5753C-CCE6-C742-975A-0E773ABAD276}"/>
              </a:ext>
            </a:extLst>
          </p:cNvPr>
          <p:cNvSpPr txBox="1">
            <a:spLocks/>
          </p:cNvSpPr>
          <p:nvPr/>
        </p:nvSpPr>
        <p:spPr>
          <a:xfrm>
            <a:off x="9045217" y="2727991"/>
            <a:ext cx="2681222" cy="701009"/>
          </a:xfrm>
          <a:prstGeom prst="rect">
            <a:avLst/>
          </a:prstGeom>
          <a:ln>
            <a:solidFill>
              <a:schemeClr val="accent3">
                <a:lumMod val="50000"/>
              </a:schemeClr>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RELAZIONE CAM DEL PROGETTISTA</a:t>
            </a:r>
          </a:p>
        </p:txBody>
      </p:sp>
      <p:sp>
        <p:nvSpPr>
          <p:cNvPr id="29" name="Sottotitolo 2">
            <a:extLst>
              <a:ext uri="{FF2B5EF4-FFF2-40B4-BE49-F238E27FC236}">
                <a16:creationId xmlns:a16="http://schemas.microsoft.com/office/drawing/2014/main" id="{65DFD074-AFF0-7282-1492-1FD0C998BD94}"/>
              </a:ext>
            </a:extLst>
          </p:cNvPr>
          <p:cNvSpPr txBox="1">
            <a:spLocks/>
          </p:cNvSpPr>
          <p:nvPr/>
        </p:nvSpPr>
        <p:spPr>
          <a:xfrm>
            <a:off x="9057157" y="3582691"/>
            <a:ext cx="2681222" cy="701009"/>
          </a:xfrm>
          <a:prstGeom prst="rect">
            <a:avLst/>
          </a:prstGeom>
          <a:ln>
            <a:solidFill>
              <a:schemeClr val="accent3">
                <a:lumMod val="50000"/>
              </a:schemeClr>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RELAZIONE CAM DELL’IMPRESA</a:t>
            </a:r>
          </a:p>
        </p:txBody>
      </p:sp>
      <p:sp>
        <p:nvSpPr>
          <p:cNvPr id="12" name="Sottotitolo 2">
            <a:extLst>
              <a:ext uri="{FF2B5EF4-FFF2-40B4-BE49-F238E27FC236}">
                <a16:creationId xmlns:a16="http://schemas.microsoft.com/office/drawing/2014/main" id="{0DE633AC-5F22-9215-14AB-0914DE2EB520}"/>
              </a:ext>
            </a:extLst>
          </p:cNvPr>
          <p:cNvSpPr txBox="1">
            <a:spLocks/>
          </p:cNvSpPr>
          <p:nvPr/>
        </p:nvSpPr>
        <p:spPr>
          <a:xfrm>
            <a:off x="426363" y="2741007"/>
            <a:ext cx="2703871" cy="696064"/>
          </a:xfrm>
          <a:prstGeom prst="rect">
            <a:avLst/>
          </a:prstGeom>
          <a:ln>
            <a:solidFill>
              <a:schemeClr val="accent3">
                <a:lumMod val="50000"/>
              </a:schemeClr>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REGIME TRANSITORIO</a:t>
            </a:r>
          </a:p>
        </p:txBody>
      </p:sp>
    </p:spTree>
    <p:extLst>
      <p:ext uri="{BB962C8B-B14F-4D97-AF65-F5344CB8AC3E}">
        <p14:creationId xmlns:p14="http://schemas.microsoft.com/office/powerpoint/2010/main" val="3133318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6" name="CasellaDiTesto 5">
            <a:extLst>
              <a:ext uri="{FF2B5EF4-FFF2-40B4-BE49-F238E27FC236}">
                <a16:creationId xmlns:a16="http://schemas.microsoft.com/office/drawing/2014/main" id="{08E34511-06F4-50C7-CB23-5C6FBE6189DF}"/>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sp>
        <p:nvSpPr>
          <p:cNvPr id="11" name="Sottotitolo 2">
            <a:extLst>
              <a:ext uri="{FF2B5EF4-FFF2-40B4-BE49-F238E27FC236}">
                <a16:creationId xmlns:a16="http://schemas.microsoft.com/office/drawing/2014/main" id="{8BB6A2FE-0D25-39B4-CD5D-DE38FFA599D4}"/>
              </a:ext>
            </a:extLst>
          </p:cNvPr>
          <p:cNvSpPr txBox="1">
            <a:spLocks/>
          </p:cNvSpPr>
          <p:nvPr/>
        </p:nvSpPr>
        <p:spPr>
          <a:xfrm>
            <a:off x="8267700" y="1582147"/>
            <a:ext cx="3472783" cy="1564176"/>
          </a:xfrm>
          <a:prstGeom prst="rect">
            <a:avLst/>
          </a:prstGeom>
          <a:solidFill>
            <a:schemeClr val="accent3">
              <a:lumMod val="20000"/>
              <a:lumOff val="80000"/>
            </a:schemeClr>
          </a:solidFill>
          <a:ln>
            <a:solidFill>
              <a:schemeClr val="accent3">
                <a:lumMod val="50000"/>
              </a:schemeClr>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NUOVI REQUISITI PER I MATERIALI DA COSTRUZIONE</a:t>
            </a:r>
          </a:p>
        </p:txBody>
      </p:sp>
      <p:sp>
        <p:nvSpPr>
          <p:cNvPr id="21" name="Sottotitolo 2">
            <a:extLst>
              <a:ext uri="{FF2B5EF4-FFF2-40B4-BE49-F238E27FC236}">
                <a16:creationId xmlns:a16="http://schemas.microsoft.com/office/drawing/2014/main" id="{3D95DB31-1E39-4A5C-E7CC-6BAB3BC5377C}"/>
              </a:ext>
            </a:extLst>
          </p:cNvPr>
          <p:cNvSpPr txBox="1">
            <a:spLocks/>
          </p:cNvSpPr>
          <p:nvPr/>
        </p:nvSpPr>
        <p:spPr>
          <a:xfrm>
            <a:off x="4254613" y="1603927"/>
            <a:ext cx="3382210" cy="1542396"/>
          </a:xfrm>
          <a:prstGeom prst="rect">
            <a:avLst/>
          </a:prstGeom>
          <a:solidFill>
            <a:schemeClr val="accent3">
              <a:lumMod val="20000"/>
              <a:lumOff val="80000"/>
            </a:schemeClr>
          </a:solidFill>
          <a:ln>
            <a:solidFill>
              <a:schemeClr val="accent3">
                <a:lumMod val="50000"/>
              </a:schemeClr>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INTRODUZIONE DELLA METODOLOGIA LCA E LCC</a:t>
            </a:r>
          </a:p>
        </p:txBody>
      </p:sp>
      <p:sp>
        <p:nvSpPr>
          <p:cNvPr id="23" name="Sottotitolo 2">
            <a:extLst>
              <a:ext uri="{FF2B5EF4-FFF2-40B4-BE49-F238E27FC236}">
                <a16:creationId xmlns:a16="http://schemas.microsoft.com/office/drawing/2014/main" id="{D221F22D-407A-1666-0B53-0D95857BDB25}"/>
              </a:ext>
            </a:extLst>
          </p:cNvPr>
          <p:cNvSpPr txBox="1">
            <a:spLocks/>
          </p:cNvSpPr>
          <p:nvPr/>
        </p:nvSpPr>
        <p:spPr>
          <a:xfrm>
            <a:off x="488166" y="1615857"/>
            <a:ext cx="3382210" cy="1564175"/>
          </a:xfrm>
          <a:prstGeom prst="rect">
            <a:avLst/>
          </a:prstGeom>
          <a:solidFill>
            <a:schemeClr val="accent3">
              <a:lumMod val="20000"/>
              <a:lumOff val="80000"/>
            </a:schemeClr>
          </a:solidFill>
          <a:ln>
            <a:solidFill>
              <a:schemeClr val="accent3">
                <a:lumMod val="50000"/>
              </a:schemeClr>
            </a:solidFill>
          </a:ln>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sz="2000" b="1">
                <a:solidFill>
                  <a:schemeClr val="accent3">
                    <a:lumMod val="50000"/>
                  </a:schemeClr>
                </a:solidFill>
              </a:rPr>
              <a:t>OBBLIGO DEL REGIME DINAMICO PER LA MISURA DELLA PRESTAZIONE ENERGETICA</a:t>
            </a:r>
          </a:p>
        </p:txBody>
      </p:sp>
      <p:sp>
        <p:nvSpPr>
          <p:cNvPr id="16" name="Text 3">
            <a:extLst>
              <a:ext uri="{FF2B5EF4-FFF2-40B4-BE49-F238E27FC236}">
                <a16:creationId xmlns:a16="http://schemas.microsoft.com/office/drawing/2014/main" id="{525F3D00-5B43-3D46-D002-66509E62477A}"/>
              </a:ext>
            </a:extLst>
          </p:cNvPr>
          <p:cNvSpPr/>
          <p:nvPr/>
        </p:nvSpPr>
        <p:spPr>
          <a:xfrm>
            <a:off x="4254613" y="3413439"/>
            <a:ext cx="3382210" cy="2921343"/>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marL="0" indent="0" algn="just">
              <a:lnSpc>
                <a:spcPts val="1583"/>
              </a:lnSpc>
              <a:buNone/>
            </a:pPr>
            <a:r>
              <a:rPr lang="en-US" sz="1800" b="1">
                <a:solidFill>
                  <a:srgbClr val="2B2E3C"/>
                </a:solidFill>
                <a:ea typeface="Open Sans" pitchFamily="34" charset="-122"/>
                <a:cs typeface="Open Sans" pitchFamily="34" charset="-120"/>
              </a:rPr>
              <a:t>Rafforzamento degli Studi di Ciclo di Vita:</a:t>
            </a:r>
            <a:r>
              <a:rPr lang="en-US" sz="1800">
                <a:solidFill>
                  <a:srgbClr val="2B2E3C"/>
                </a:solidFill>
                <a:ea typeface="Open Sans" pitchFamily="34" charset="-122"/>
                <a:cs typeface="Open Sans" pitchFamily="34" charset="-120"/>
              </a:rPr>
              <a:t> L'analisi LCA (Life Cycle Assessment) e LCC (Life Cycle Costing) non sono più opzionali ma divengono strumenti </a:t>
            </a:r>
            <a:r>
              <a:rPr lang="it-IT" sz="1800">
                <a:solidFill>
                  <a:srgbClr val="2B2E3C"/>
                </a:solidFill>
                <a:ea typeface="Open Sans" pitchFamily="34" charset="-122"/>
                <a:cs typeface="Open Sans" pitchFamily="34" charset="-120"/>
              </a:rPr>
              <a:t>ESSENZIALI</a:t>
            </a:r>
            <a:r>
              <a:rPr lang="en-US" sz="1800">
                <a:solidFill>
                  <a:srgbClr val="2B2E3C"/>
                </a:solidFill>
                <a:ea typeface="Open Sans" pitchFamily="34" charset="-122"/>
                <a:cs typeface="Open Sans" pitchFamily="34" charset="-120"/>
              </a:rPr>
              <a:t> per la valutazione olistica degli impatti ambientali ed economici. </a:t>
            </a:r>
            <a:endParaRPr lang="it-IT" sz="1800">
              <a:solidFill>
                <a:srgbClr val="2B2E3C"/>
              </a:solidFill>
              <a:ea typeface="Open Sans" pitchFamily="34" charset="-122"/>
              <a:cs typeface="Open Sans" pitchFamily="34" charset="-120"/>
            </a:endParaRPr>
          </a:p>
          <a:p>
            <a:pPr marL="0" indent="0" algn="just">
              <a:lnSpc>
                <a:spcPts val="1583"/>
              </a:lnSpc>
              <a:buNone/>
            </a:pPr>
            <a:r>
              <a:rPr lang="en-US" sz="1800">
                <a:solidFill>
                  <a:srgbClr val="2B2E3C"/>
                </a:solidFill>
                <a:ea typeface="Open Sans" pitchFamily="34" charset="-122"/>
                <a:cs typeface="Open Sans" pitchFamily="34" charset="-120"/>
              </a:rPr>
              <a:t>Il decreto introduce </a:t>
            </a:r>
            <a:r>
              <a:rPr lang="it-IT" sz="1800">
                <a:solidFill>
                  <a:srgbClr val="2B2E3C"/>
                </a:solidFill>
                <a:ea typeface="Open Sans" pitchFamily="34" charset="-122"/>
                <a:cs typeface="Open Sans" pitchFamily="34" charset="-120"/>
              </a:rPr>
              <a:t> una</a:t>
            </a:r>
            <a:r>
              <a:rPr lang="en-US" sz="1800">
                <a:solidFill>
                  <a:srgbClr val="2B2E3C"/>
                </a:solidFill>
                <a:ea typeface="Open Sans" pitchFamily="34" charset="-122"/>
                <a:cs typeface="Open Sans" pitchFamily="34" charset="-120"/>
              </a:rPr>
              <a:t> metodologi</a:t>
            </a:r>
            <a:r>
              <a:rPr lang="it-IT" sz="1800">
                <a:solidFill>
                  <a:srgbClr val="2B2E3C"/>
                </a:solidFill>
                <a:ea typeface="Open Sans" pitchFamily="34" charset="-122"/>
                <a:cs typeface="Open Sans" pitchFamily="34" charset="-120"/>
              </a:rPr>
              <a:t>a di calcolo semplificata</a:t>
            </a:r>
            <a:r>
              <a:rPr lang="en-US" sz="1800">
                <a:solidFill>
                  <a:srgbClr val="2B2E3C"/>
                </a:solidFill>
                <a:ea typeface="Open Sans" pitchFamily="34" charset="-122"/>
                <a:cs typeface="Open Sans" pitchFamily="34" charset="-120"/>
              </a:rPr>
              <a:t> armonizzat</a:t>
            </a:r>
            <a:r>
              <a:rPr lang="it-IT" sz="1800">
                <a:solidFill>
                  <a:srgbClr val="2B2E3C"/>
                </a:solidFill>
                <a:ea typeface="Open Sans" pitchFamily="34" charset="-122"/>
                <a:cs typeface="Open Sans" pitchFamily="34" charset="-120"/>
              </a:rPr>
              <a:t>a</a:t>
            </a:r>
            <a:r>
              <a:rPr lang="en-US" sz="1800">
                <a:solidFill>
                  <a:srgbClr val="2B2E3C"/>
                </a:solidFill>
                <a:ea typeface="Open Sans" pitchFamily="34" charset="-122"/>
                <a:cs typeface="Open Sans" pitchFamily="34" charset="-120"/>
              </a:rPr>
              <a:t> a livello europeo.</a:t>
            </a:r>
            <a:endParaRPr lang="en-US" sz="1800"/>
          </a:p>
        </p:txBody>
      </p:sp>
      <p:sp>
        <p:nvSpPr>
          <p:cNvPr id="20" name="Text 5">
            <a:extLst>
              <a:ext uri="{FF2B5EF4-FFF2-40B4-BE49-F238E27FC236}">
                <a16:creationId xmlns:a16="http://schemas.microsoft.com/office/drawing/2014/main" id="{43A98CDC-E3D4-321A-6A8B-D1FB12DC4ED8}"/>
              </a:ext>
            </a:extLst>
          </p:cNvPr>
          <p:cNvSpPr/>
          <p:nvPr/>
        </p:nvSpPr>
        <p:spPr>
          <a:xfrm>
            <a:off x="8267699" y="3413439"/>
            <a:ext cx="3472784" cy="2359501"/>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marL="0" indent="0" algn="just">
              <a:lnSpc>
                <a:spcPts val="1583"/>
              </a:lnSpc>
              <a:buNone/>
            </a:pPr>
            <a:r>
              <a:rPr lang="en-US" sz="1800" b="1">
                <a:solidFill>
                  <a:srgbClr val="2B2E3C"/>
                </a:solidFill>
                <a:ea typeface="Open Sans" pitchFamily="34" charset="-122"/>
                <a:cs typeface="Open Sans" pitchFamily="34" charset="-120"/>
              </a:rPr>
              <a:t>Specificità per Materiali Tradizionali:</a:t>
            </a:r>
            <a:r>
              <a:rPr lang="en-US" sz="1800">
                <a:solidFill>
                  <a:srgbClr val="2B2E3C"/>
                </a:solidFill>
                <a:ea typeface="Open Sans" pitchFamily="34" charset="-122"/>
                <a:cs typeface="Open Sans" pitchFamily="34" charset="-120"/>
              </a:rPr>
              <a:t> Prodotti storici dell'edilizia italiana come laterizi e ceramiche </a:t>
            </a:r>
            <a:r>
              <a:rPr lang="it-IT" sz="1800">
                <a:solidFill>
                  <a:srgbClr val="2B2E3C"/>
                </a:solidFill>
                <a:ea typeface="Open Sans" pitchFamily="34" charset="-122"/>
                <a:cs typeface="Open Sans" pitchFamily="34" charset="-120"/>
              </a:rPr>
              <a:t>sono qualificati attraverso</a:t>
            </a:r>
            <a:r>
              <a:rPr lang="en-US" sz="1800">
                <a:solidFill>
                  <a:srgbClr val="2B2E3C"/>
                </a:solidFill>
                <a:ea typeface="Open Sans" pitchFamily="34" charset="-122"/>
                <a:cs typeface="Open Sans" pitchFamily="34" charset="-120"/>
              </a:rPr>
              <a:t> criteri dedicati che ne valorizzano le caratteristiche di sostenibilità, durabilità e circolarità.</a:t>
            </a:r>
            <a:endParaRPr lang="en-US" sz="1800"/>
          </a:p>
        </p:txBody>
      </p:sp>
      <p:sp>
        <p:nvSpPr>
          <p:cNvPr id="24" name="Text 4">
            <a:extLst>
              <a:ext uri="{FF2B5EF4-FFF2-40B4-BE49-F238E27FC236}">
                <a16:creationId xmlns:a16="http://schemas.microsoft.com/office/drawing/2014/main" id="{63686F27-D738-667B-D418-3F22B3C7CFAE}"/>
              </a:ext>
            </a:extLst>
          </p:cNvPr>
          <p:cNvSpPr/>
          <p:nvPr/>
        </p:nvSpPr>
        <p:spPr>
          <a:xfrm>
            <a:off x="486735" y="3429000"/>
            <a:ext cx="3382210" cy="3173894"/>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marL="0" indent="0" algn="just">
              <a:lnSpc>
                <a:spcPts val="1583"/>
              </a:lnSpc>
              <a:buNone/>
            </a:pPr>
            <a:r>
              <a:rPr lang="en-US" sz="1800" b="1">
                <a:solidFill>
                  <a:srgbClr val="2B2E3C"/>
                </a:solidFill>
                <a:ea typeface="Open Sans" pitchFamily="34" charset="-122"/>
                <a:cs typeface="Open Sans" pitchFamily="34" charset="-120"/>
              </a:rPr>
              <a:t>Maggiore Attenzione al Comfort Estivo:</a:t>
            </a:r>
            <a:r>
              <a:rPr lang="en-US" sz="1800">
                <a:solidFill>
                  <a:srgbClr val="2B2E3C"/>
                </a:solidFill>
                <a:ea typeface="Open Sans" pitchFamily="34" charset="-122"/>
                <a:cs typeface="Open Sans" pitchFamily="34" charset="-120"/>
              </a:rPr>
              <a:t> Di fronte all'intensificarsi delle ondate di calore, il nuovo decreto dedica particolare attenzione alle prestazioni energetiche estive, introducendo criteri specifici per la massa termica e l'inerzia termica degli edifici.</a:t>
            </a:r>
            <a:endParaRPr lang="en-US" sz="1800"/>
          </a:p>
        </p:txBody>
      </p:sp>
    </p:spTree>
    <p:extLst>
      <p:ext uri="{BB962C8B-B14F-4D97-AF65-F5344CB8AC3E}">
        <p14:creationId xmlns:p14="http://schemas.microsoft.com/office/powerpoint/2010/main" val="1432566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9" name="Text 1">
            <a:extLst>
              <a:ext uri="{FF2B5EF4-FFF2-40B4-BE49-F238E27FC236}">
                <a16:creationId xmlns:a16="http://schemas.microsoft.com/office/drawing/2014/main" id="{78D209FE-0984-C276-9D74-FCDC6F0047CD}"/>
              </a:ext>
            </a:extLst>
          </p:cNvPr>
          <p:cNvSpPr/>
          <p:nvPr/>
        </p:nvSpPr>
        <p:spPr>
          <a:xfrm>
            <a:off x="478893" y="1944780"/>
            <a:ext cx="4170361" cy="4600695"/>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marL="0" indent="0" algn="just">
              <a:lnSpc>
                <a:spcPts val="2083"/>
              </a:lnSpc>
              <a:buNone/>
            </a:pPr>
            <a:r>
              <a:rPr lang="en-US" sz="1292">
                <a:solidFill>
                  <a:srgbClr val="2B2E3C"/>
                </a:solidFill>
                <a:latin typeface="Open Sans" pitchFamily="34" charset="0"/>
                <a:ea typeface="Open Sans" pitchFamily="34" charset="-122"/>
                <a:cs typeface="Open Sans" pitchFamily="34" charset="-120"/>
              </a:rPr>
              <a:t>Il Decreto CAM Edilizia del 24 novembre 2025 segna un'evoluzione significativa nella concezione della sostenibilità edilizia, introducendo una visione integrata che va oltre i singoli componenti per abbracciare l'intero ciclo di vita dell'edificio. Al centro di questa rivoluzione normativa troviamo due concetti fondamentali che ridefiniscono il modo in cui progettiamo e costruiamo: </a:t>
            </a: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r>
              <a:rPr lang="en-US" sz="1400">
                <a:solidFill>
                  <a:srgbClr val="2B2E3C"/>
                </a:solidFill>
                <a:latin typeface="Open Sans" pitchFamily="34" charset="0"/>
                <a:ea typeface="Open Sans" pitchFamily="34" charset="-122"/>
                <a:cs typeface="Open Sans" pitchFamily="34" charset="-120"/>
              </a:rPr>
              <a:t>l'</a:t>
            </a:r>
            <a:r>
              <a:rPr lang="en-US" sz="2000" b="1">
                <a:solidFill>
                  <a:schemeClr val="accent3">
                    <a:lumMod val="75000"/>
                  </a:schemeClr>
                </a:solidFill>
                <a:latin typeface="Open Sans" pitchFamily="34" charset="0"/>
                <a:ea typeface="Open Sans" pitchFamily="34" charset="-122"/>
                <a:cs typeface="Open Sans" pitchFamily="34" charset="-120"/>
              </a:rPr>
              <a:t>approccio olistico</a:t>
            </a:r>
            <a:endParaRPr lang="it-IT" sz="2000" b="1">
              <a:solidFill>
                <a:schemeClr val="accent3">
                  <a:lumMod val="75000"/>
                </a:schemeClr>
              </a:solidFill>
              <a:latin typeface="Open Sans" pitchFamily="34" charset="0"/>
              <a:ea typeface="Open Sans" pitchFamily="34" charset="-122"/>
              <a:cs typeface="Open Sans" pitchFamily="34" charset="-120"/>
            </a:endParaRPr>
          </a:p>
          <a:p>
            <a:pPr marL="0" indent="0" algn="just">
              <a:lnSpc>
                <a:spcPts val="2083"/>
              </a:lnSpc>
              <a:buNone/>
            </a:pP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r>
              <a:rPr lang="en-US" sz="1292">
                <a:solidFill>
                  <a:srgbClr val="2B2E3C"/>
                </a:solidFill>
                <a:latin typeface="Open Sans" pitchFamily="34" charset="0"/>
                <a:ea typeface="Open Sans" pitchFamily="34" charset="-122"/>
                <a:cs typeface="Open Sans" pitchFamily="34" charset="-120"/>
              </a:rPr>
              <a:t> e la </a:t>
            </a:r>
            <a:r>
              <a:rPr lang="en-US" sz="2000" b="1">
                <a:solidFill>
                  <a:schemeClr val="accent3">
                    <a:lumMod val="75000"/>
                  </a:schemeClr>
                </a:solidFill>
                <a:latin typeface="Open Sans" pitchFamily="34" charset="0"/>
                <a:ea typeface="Open Sans" pitchFamily="34" charset="-122"/>
                <a:cs typeface="Open Sans" pitchFamily="34" charset="-120"/>
              </a:rPr>
              <a:t>durabilità</a:t>
            </a:r>
            <a:endParaRPr lang="en-US" sz="1292"/>
          </a:p>
        </p:txBody>
      </p:sp>
      <p:sp>
        <p:nvSpPr>
          <p:cNvPr id="11" name="Text 1">
            <a:extLst>
              <a:ext uri="{FF2B5EF4-FFF2-40B4-BE49-F238E27FC236}">
                <a16:creationId xmlns:a16="http://schemas.microsoft.com/office/drawing/2014/main" id="{F9374865-C780-78F5-7937-995C58C23078}"/>
              </a:ext>
            </a:extLst>
          </p:cNvPr>
          <p:cNvSpPr/>
          <p:nvPr/>
        </p:nvSpPr>
        <p:spPr>
          <a:xfrm>
            <a:off x="5140088" y="1956719"/>
            <a:ext cx="6573019" cy="3285791"/>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marL="0" indent="0" algn="just">
              <a:lnSpc>
                <a:spcPts val="2083"/>
              </a:lnSpc>
              <a:buNone/>
            </a:pPr>
            <a:r>
              <a:rPr lang="en-US" sz="1292">
                <a:solidFill>
                  <a:srgbClr val="2B2E3C"/>
                </a:solidFill>
                <a:latin typeface="Open Sans" pitchFamily="34" charset="0"/>
                <a:ea typeface="Open Sans" pitchFamily="34" charset="-122"/>
                <a:cs typeface="Open Sans" pitchFamily="34" charset="-120"/>
              </a:rPr>
              <a:t>I</a:t>
            </a:r>
            <a:r>
              <a:rPr lang="it-IT" sz="1292">
                <a:solidFill>
                  <a:srgbClr val="2B2E3C"/>
                </a:solidFill>
                <a:latin typeface="Open Sans" pitchFamily="34" charset="0"/>
                <a:ea typeface="Open Sans" pitchFamily="34" charset="-122"/>
                <a:cs typeface="Open Sans" pitchFamily="34" charset="-120"/>
              </a:rPr>
              <a:t>l cambio di paradigma </a:t>
            </a:r>
            <a:r>
              <a:rPr lang="it-IT" sz="1292" err="1">
                <a:solidFill>
                  <a:srgbClr val="2B2E3C"/>
                </a:solidFill>
                <a:latin typeface="Open Sans" pitchFamily="34" charset="0"/>
                <a:ea typeface="Open Sans" pitchFamily="34" charset="-122"/>
                <a:cs typeface="Open Sans" pitchFamily="34" charset="-120"/>
              </a:rPr>
              <a:t>e’</a:t>
            </a:r>
            <a:r>
              <a:rPr lang="it-IT" sz="1292">
                <a:solidFill>
                  <a:srgbClr val="2B2E3C"/>
                </a:solidFill>
                <a:latin typeface="Open Sans" pitchFamily="34" charset="0"/>
                <a:ea typeface="Open Sans" pitchFamily="34" charset="-122"/>
                <a:cs typeface="Open Sans" pitchFamily="34" charset="-120"/>
              </a:rPr>
              <a:t> chiaro fin dalle premesse nel momento in cui si delineano  le FINALITA’ del CAM </a:t>
            </a:r>
            <a:r>
              <a:rPr lang="it-IT" sz="1292" err="1">
                <a:solidFill>
                  <a:srgbClr val="2B2E3C"/>
                </a:solidFill>
                <a:latin typeface="Open Sans" pitchFamily="34" charset="0"/>
                <a:ea typeface="Open Sans" pitchFamily="34" charset="-122"/>
                <a:cs typeface="Open Sans" pitchFamily="34" charset="-120"/>
              </a:rPr>
              <a:t>Edlizia</a:t>
            </a:r>
            <a:r>
              <a:rPr lang="it-IT" sz="1292">
                <a:solidFill>
                  <a:srgbClr val="2B2E3C"/>
                </a:solidFill>
                <a:latin typeface="Open Sans" pitchFamily="34" charset="0"/>
                <a:ea typeface="Open Sans" pitchFamily="34" charset="-122"/>
                <a:cs typeface="Open Sans" pitchFamily="34" charset="-120"/>
              </a:rPr>
              <a:t>:</a:t>
            </a:r>
            <a:endParaRPr lang="it-IT" sz="1400">
              <a:solidFill>
                <a:srgbClr val="2B2E3C"/>
              </a:solidFill>
              <a:latin typeface="Open Sans" pitchFamily="34" charset="0"/>
              <a:ea typeface="Open Sans" pitchFamily="34" charset="-122"/>
              <a:cs typeface="Open Sans" pitchFamily="34" charset="-120"/>
            </a:endParaRPr>
          </a:p>
          <a:p>
            <a:pPr marL="342900" indent="-342900" algn="just">
              <a:lnSpc>
                <a:spcPts val="2083"/>
              </a:lnSpc>
              <a:buFont typeface="Arial" panose="020B0604020202020204" pitchFamily="34" charset="0"/>
              <a:buChar char="•"/>
            </a:pPr>
            <a:r>
              <a:rPr lang="it-IT" sz="1400">
                <a:solidFill>
                  <a:schemeClr val="bg1">
                    <a:lumMod val="10000"/>
                  </a:schemeClr>
                </a:solidFill>
                <a:latin typeface="Open Sans" pitchFamily="34" charset="0"/>
                <a:ea typeface="Open Sans" pitchFamily="34" charset="-122"/>
                <a:cs typeface="Open Sans" pitchFamily="34" charset="-120"/>
              </a:rPr>
              <a:t>Superamento dell’</a:t>
            </a:r>
            <a:r>
              <a:rPr lang="it-IT" sz="2000" b="1">
                <a:solidFill>
                  <a:schemeClr val="accent3">
                    <a:lumMod val="75000"/>
                  </a:schemeClr>
                </a:solidFill>
                <a:latin typeface="Open Sans" pitchFamily="34" charset="0"/>
                <a:ea typeface="Open Sans" pitchFamily="34" charset="-122"/>
                <a:cs typeface="Open Sans" pitchFamily="34" charset="-120"/>
              </a:rPr>
              <a:t>approccio «per singolo elemento»</a:t>
            </a:r>
          </a:p>
          <a:p>
            <a:pPr marL="342900" indent="-342900" algn="just">
              <a:lnSpc>
                <a:spcPts val="2083"/>
              </a:lnSpc>
              <a:buFont typeface="Arial" panose="020B0604020202020204" pitchFamily="34" charset="0"/>
              <a:buChar char="•"/>
            </a:pPr>
            <a:r>
              <a:rPr lang="it-IT" sz="2000" b="1">
                <a:solidFill>
                  <a:schemeClr val="accent3">
                    <a:lumMod val="75000"/>
                  </a:schemeClr>
                </a:solidFill>
                <a:latin typeface="Open Sans" pitchFamily="34" charset="0"/>
                <a:ea typeface="Open Sans" pitchFamily="34" charset="-122"/>
                <a:cs typeface="Open Sans" pitchFamily="34" charset="-120"/>
              </a:rPr>
              <a:t>riferimento specifico agli obiettivi ambientali complessi </a:t>
            </a:r>
            <a:r>
              <a:rPr lang="it-IT" sz="1400">
                <a:latin typeface="Open Sans" pitchFamily="34" charset="0"/>
                <a:ea typeface="Open Sans" pitchFamily="34" charset="-122"/>
                <a:cs typeface="Open Sans" pitchFamily="34" charset="-120"/>
              </a:rPr>
              <a:t>(mitigazione climatica, uso efficiente delle risorse, benessere e tutela della salute)</a:t>
            </a:r>
          </a:p>
          <a:p>
            <a:pPr marL="342900" indent="-342900" algn="just">
              <a:lnSpc>
                <a:spcPts val="2083"/>
              </a:lnSpc>
              <a:buFont typeface="Arial" panose="020B0604020202020204" pitchFamily="34" charset="0"/>
              <a:buChar char="•"/>
            </a:pPr>
            <a:r>
              <a:rPr lang="it-IT" sz="1400">
                <a:latin typeface="Open Sans" pitchFamily="34" charset="0"/>
                <a:ea typeface="Open Sans" pitchFamily="34" charset="-122"/>
                <a:cs typeface="Open Sans" pitchFamily="34" charset="-120"/>
              </a:rPr>
              <a:t>Richiamo al </a:t>
            </a:r>
            <a:r>
              <a:rPr lang="it-IT" sz="2000" b="1">
                <a:solidFill>
                  <a:schemeClr val="accent3">
                    <a:lumMod val="75000"/>
                  </a:schemeClr>
                </a:solidFill>
                <a:latin typeface="Open Sans" pitchFamily="34" charset="0"/>
                <a:ea typeface="Open Sans" pitchFamily="34" charset="-122"/>
                <a:cs typeface="Open Sans" pitchFamily="34" charset="-120"/>
              </a:rPr>
              <a:t>ciclo di vita dell’ opera</a:t>
            </a:r>
            <a:r>
              <a:rPr lang="it-IT" sz="1400">
                <a:latin typeface="Open Sans" pitchFamily="34" charset="0"/>
                <a:ea typeface="Open Sans" pitchFamily="34" charset="-122"/>
                <a:cs typeface="Open Sans" pitchFamily="34" charset="-120"/>
              </a:rPr>
              <a:t> come obiettivo di progettazione e parametro di valutazione</a:t>
            </a: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r>
              <a:rPr lang="en-US" sz="1292">
                <a:solidFill>
                  <a:srgbClr val="2B2E3C"/>
                </a:solidFill>
                <a:latin typeface="Open Sans" pitchFamily="34" charset="0"/>
                <a:ea typeface="Open Sans" pitchFamily="34" charset="-122"/>
                <a:cs typeface="Open Sans" pitchFamily="34" charset="-120"/>
              </a:rPr>
              <a:t> </a:t>
            </a:r>
            <a:r>
              <a:rPr lang="it-IT" sz="1292">
                <a:solidFill>
                  <a:srgbClr val="2B2E3C"/>
                </a:solidFill>
                <a:latin typeface="Open Sans" pitchFamily="34" charset="0"/>
                <a:ea typeface="Open Sans" pitchFamily="34" charset="-122"/>
                <a:cs typeface="Open Sans" pitchFamily="34" charset="-120"/>
              </a:rPr>
              <a:t>E’ la base concettuale dell’ approccio OLISTICO: non </a:t>
            </a:r>
            <a:r>
              <a:rPr lang="it-IT" sz="1292" err="1">
                <a:solidFill>
                  <a:srgbClr val="2B2E3C"/>
                </a:solidFill>
                <a:latin typeface="Open Sans" pitchFamily="34" charset="0"/>
                <a:ea typeface="Open Sans" pitchFamily="34" charset="-122"/>
                <a:cs typeface="Open Sans" pitchFamily="34" charset="-120"/>
              </a:rPr>
              <a:t>piu’</a:t>
            </a:r>
            <a:r>
              <a:rPr lang="it-IT" sz="1292">
                <a:solidFill>
                  <a:srgbClr val="2B2E3C"/>
                </a:solidFill>
                <a:latin typeface="Open Sans" pitchFamily="34" charset="0"/>
                <a:ea typeface="Open Sans" pitchFamily="34" charset="-122"/>
                <a:cs typeface="Open Sans" pitchFamily="34" charset="-120"/>
              </a:rPr>
              <a:t> una visione parziali limitata alla valutazione di singoli materiali ma alla prestazione ambientale complessiva del progetto</a:t>
            </a:r>
            <a:endParaRPr lang="en-US" sz="1292"/>
          </a:p>
        </p:txBody>
      </p:sp>
      <p:sp>
        <p:nvSpPr>
          <p:cNvPr id="3" name="CasellaDiTesto 2">
            <a:extLst>
              <a:ext uri="{FF2B5EF4-FFF2-40B4-BE49-F238E27FC236}">
                <a16:creationId xmlns:a16="http://schemas.microsoft.com/office/drawing/2014/main" id="{4DDDC1C4-BBF9-CB62-74DC-CC912E075922}"/>
              </a:ext>
            </a:extLst>
          </p:cNvPr>
          <p:cNvSpPr txBox="1"/>
          <p:nvPr/>
        </p:nvSpPr>
        <p:spPr>
          <a:xfrm>
            <a:off x="2765673" y="5244717"/>
            <a:ext cx="9243727" cy="1200329"/>
          </a:xfrm>
          <a:prstGeom prst="rect">
            <a:avLst/>
          </a:prstGeom>
          <a:noFill/>
        </p:spPr>
        <p:txBody>
          <a:bodyPr wrap="square" rtlCol="0">
            <a:spAutoFit/>
          </a:bodyPr>
          <a:lstStyle/>
          <a:p>
            <a:pPr algn="just"/>
            <a:r>
              <a:rPr lang="it-IT" i="1">
                <a:latin typeface="Times New Roman" panose="02020603050405020304" pitchFamily="18" charset="0"/>
                <a:cs typeface="Times New Roman" panose="02020603050405020304" pitchFamily="18" charset="0"/>
              </a:rPr>
              <a:t>Un approccio olistico implica concetti molto più ampi che considerano la salubrità quale valore aggiunto di una progettazione non basata soltanto su una somma di tecnologie, ma su un insieme dialogante tra materiali a basso impatto ambientale (rinnovabili, durevoli, riutilizzabili, riciclati, riciclabili) e conoscenze tecnologiche che sono attualmente a disposizione</a:t>
            </a:r>
          </a:p>
        </p:txBody>
      </p:sp>
      <p:sp>
        <p:nvSpPr>
          <p:cNvPr id="7" name="CasellaDiTesto 6">
            <a:extLst>
              <a:ext uri="{FF2B5EF4-FFF2-40B4-BE49-F238E27FC236}">
                <a16:creationId xmlns:a16="http://schemas.microsoft.com/office/drawing/2014/main" id="{A180D525-3029-3185-9045-C56C6DE3F9CD}"/>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50000"/>
                  </a:schemeClr>
                </a:solidFill>
                <a:latin typeface="Bahnschrift Light" panose="020B0502040204020203" pitchFamily="34" charset="0"/>
              </a:rPr>
              <a:t>30 gennaio 2026  - arch. Caterina </a:t>
            </a:r>
            <a:r>
              <a:rPr lang="it-IT" sz="1200" err="1">
                <a:solidFill>
                  <a:schemeClr val="accent3">
                    <a:lumMod val="50000"/>
                  </a:schemeClr>
                </a:solidFill>
                <a:latin typeface="Bahnschrift Light" panose="020B0502040204020203" pitchFamily="34" charset="0"/>
              </a:rPr>
              <a:t>Gargari</a:t>
            </a:r>
            <a:endParaRPr lang="it-IT" sz="1200">
              <a:solidFill>
                <a:schemeClr val="accent3">
                  <a:lumMod val="50000"/>
                </a:schemeClr>
              </a:solidFill>
              <a:latin typeface="Bahnschrift Light" panose="020B0502040204020203" pitchFamily="34" charset="0"/>
            </a:endParaRPr>
          </a:p>
        </p:txBody>
      </p:sp>
      <p:sp>
        <p:nvSpPr>
          <p:cNvPr id="8" name="CasellaDiTesto 7">
            <a:extLst>
              <a:ext uri="{FF2B5EF4-FFF2-40B4-BE49-F238E27FC236}">
                <a16:creationId xmlns:a16="http://schemas.microsoft.com/office/drawing/2014/main" id="{5532C82E-EC0E-07A4-FCA8-75C216562836}"/>
              </a:ext>
            </a:extLst>
          </p:cNvPr>
          <p:cNvSpPr txBox="1"/>
          <p:nvPr/>
        </p:nvSpPr>
        <p:spPr>
          <a:xfrm>
            <a:off x="5181600" y="2512844"/>
            <a:ext cx="1828800" cy="1828800"/>
          </a:xfrm>
          <a:prstGeom prst="rect">
            <a:avLst/>
          </a:prstGeom>
          <a:noFill/>
        </p:spPr>
        <p:txBody>
          <a:bodyPr wrap="square" rtlCol="0">
            <a:spAutoFit/>
          </a:bodyPr>
          <a:lstStyle/>
          <a:p>
            <a:pPr algn="l"/>
            <a:endParaRPr lang="it-IT"/>
          </a:p>
        </p:txBody>
      </p:sp>
      <p:sp>
        <p:nvSpPr>
          <p:cNvPr id="12" name="CasellaDiTesto 11">
            <a:extLst>
              <a:ext uri="{FF2B5EF4-FFF2-40B4-BE49-F238E27FC236}">
                <a16:creationId xmlns:a16="http://schemas.microsoft.com/office/drawing/2014/main" id="{20D679B4-8C39-6CCC-9729-E6D8D864C19F}"/>
              </a:ext>
            </a:extLst>
          </p:cNvPr>
          <p:cNvSpPr txBox="1"/>
          <p:nvPr/>
        </p:nvSpPr>
        <p:spPr>
          <a:xfrm>
            <a:off x="5027093" y="1515578"/>
            <a:ext cx="6237865" cy="523220"/>
          </a:xfrm>
          <a:prstGeom prst="rect">
            <a:avLst/>
          </a:prstGeom>
          <a:noFill/>
        </p:spPr>
        <p:txBody>
          <a:bodyPr wrap="square" rtlCol="0">
            <a:spAutoFit/>
          </a:bodyPr>
          <a:lstStyle/>
          <a:p>
            <a:pPr algn="l"/>
            <a:r>
              <a:rPr lang="it-IT" sz="2800" b="1">
                <a:solidFill>
                  <a:schemeClr val="accent3">
                    <a:lumMod val="75000"/>
                  </a:schemeClr>
                </a:solidFill>
                <a:latin typeface="Aptos Black" panose="020B0004020202020204" pitchFamily="34" charset="0"/>
              </a:rPr>
              <a:t>APPROCCIO OLISTICO </a:t>
            </a:r>
          </a:p>
        </p:txBody>
      </p:sp>
    </p:spTree>
    <p:extLst>
      <p:ext uri="{BB962C8B-B14F-4D97-AF65-F5344CB8AC3E}">
        <p14:creationId xmlns:p14="http://schemas.microsoft.com/office/powerpoint/2010/main" val="1661646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9" name="Text 1">
            <a:extLst>
              <a:ext uri="{FF2B5EF4-FFF2-40B4-BE49-F238E27FC236}">
                <a16:creationId xmlns:a16="http://schemas.microsoft.com/office/drawing/2014/main" id="{78D209FE-0984-C276-9D74-FCDC6F0047CD}"/>
              </a:ext>
            </a:extLst>
          </p:cNvPr>
          <p:cNvSpPr/>
          <p:nvPr/>
        </p:nvSpPr>
        <p:spPr>
          <a:xfrm>
            <a:off x="478893" y="1382937"/>
            <a:ext cx="4170361" cy="4600695"/>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marL="0" indent="0" algn="just">
              <a:lnSpc>
                <a:spcPts val="2083"/>
              </a:lnSpc>
              <a:buNone/>
            </a:pPr>
            <a:r>
              <a:rPr lang="en-US" sz="1292">
                <a:solidFill>
                  <a:srgbClr val="2B2E3C"/>
                </a:solidFill>
                <a:latin typeface="Open Sans" pitchFamily="34" charset="0"/>
                <a:ea typeface="Open Sans" pitchFamily="34" charset="-122"/>
                <a:cs typeface="Open Sans" pitchFamily="34" charset="-120"/>
              </a:rPr>
              <a:t>Il Decreto CAM Edilizia del 24 novembre 2025 segna un'evoluzione significativa nella concezione della sostenibilità edilizia, introducendo una visione integrata che va oltre i singoli componenti per abbracciare l'intero ciclo di vita dell'edificio. Al centro di questa rivoluzione normativa troviamo due concetti fondamentali che ridefiniscono il modo in cui progettiamo e costruiamo: </a:t>
            </a: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r>
              <a:rPr lang="en-US" sz="1400">
                <a:solidFill>
                  <a:srgbClr val="2B2E3C"/>
                </a:solidFill>
                <a:latin typeface="Open Sans" pitchFamily="34" charset="0"/>
                <a:ea typeface="Open Sans" pitchFamily="34" charset="-122"/>
                <a:cs typeface="Open Sans" pitchFamily="34" charset="-120"/>
              </a:rPr>
              <a:t>l'</a:t>
            </a:r>
            <a:r>
              <a:rPr lang="en-US" sz="2000" b="1">
                <a:solidFill>
                  <a:schemeClr val="accent3">
                    <a:lumMod val="75000"/>
                  </a:schemeClr>
                </a:solidFill>
                <a:latin typeface="Open Sans" pitchFamily="34" charset="0"/>
                <a:ea typeface="Open Sans" pitchFamily="34" charset="-122"/>
                <a:cs typeface="Open Sans" pitchFamily="34" charset="-120"/>
              </a:rPr>
              <a:t>approccio olistico</a:t>
            </a:r>
            <a:endParaRPr lang="it-IT" sz="2000" b="1">
              <a:solidFill>
                <a:schemeClr val="accent3">
                  <a:lumMod val="75000"/>
                </a:schemeClr>
              </a:solidFill>
              <a:latin typeface="Open Sans" pitchFamily="34" charset="0"/>
              <a:ea typeface="Open Sans" pitchFamily="34" charset="-122"/>
              <a:cs typeface="Open Sans" pitchFamily="34" charset="-120"/>
            </a:endParaRPr>
          </a:p>
          <a:p>
            <a:pPr marL="0" indent="0" algn="just">
              <a:lnSpc>
                <a:spcPts val="2083"/>
              </a:lnSpc>
              <a:buNone/>
            </a:pP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r>
              <a:rPr lang="en-US" sz="1292">
                <a:solidFill>
                  <a:srgbClr val="2B2E3C"/>
                </a:solidFill>
                <a:latin typeface="Open Sans" pitchFamily="34" charset="0"/>
                <a:ea typeface="Open Sans" pitchFamily="34" charset="-122"/>
                <a:cs typeface="Open Sans" pitchFamily="34" charset="-120"/>
              </a:rPr>
              <a:t> e la </a:t>
            </a:r>
            <a:r>
              <a:rPr lang="en-US" sz="2000" b="1">
                <a:solidFill>
                  <a:schemeClr val="accent3">
                    <a:lumMod val="75000"/>
                  </a:schemeClr>
                </a:solidFill>
                <a:latin typeface="Open Sans" pitchFamily="34" charset="0"/>
                <a:ea typeface="Open Sans" pitchFamily="34" charset="-122"/>
                <a:cs typeface="Open Sans" pitchFamily="34" charset="-120"/>
              </a:rPr>
              <a:t>durabilità</a:t>
            </a:r>
            <a:endParaRPr lang="en-US" sz="1292"/>
          </a:p>
        </p:txBody>
      </p:sp>
      <p:sp>
        <p:nvSpPr>
          <p:cNvPr id="7" name="CasellaDiTesto 6">
            <a:extLst>
              <a:ext uri="{FF2B5EF4-FFF2-40B4-BE49-F238E27FC236}">
                <a16:creationId xmlns:a16="http://schemas.microsoft.com/office/drawing/2014/main" id="{A180D525-3029-3185-9045-C56C6DE3F9CD}"/>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50000"/>
                  </a:schemeClr>
                </a:solidFill>
                <a:latin typeface="Bahnschrift Light" panose="020B0502040204020203" pitchFamily="34" charset="0"/>
              </a:rPr>
              <a:t>30 gennaio 2026  - arch. Caterina </a:t>
            </a:r>
            <a:r>
              <a:rPr lang="it-IT" sz="1200" err="1">
                <a:solidFill>
                  <a:schemeClr val="accent3">
                    <a:lumMod val="50000"/>
                  </a:schemeClr>
                </a:solidFill>
                <a:latin typeface="Bahnschrift Light" panose="020B0502040204020203" pitchFamily="34" charset="0"/>
              </a:rPr>
              <a:t>Gargari</a:t>
            </a:r>
            <a:endParaRPr lang="it-IT" sz="1200">
              <a:solidFill>
                <a:schemeClr val="accent3">
                  <a:lumMod val="50000"/>
                </a:schemeClr>
              </a:solidFill>
              <a:latin typeface="Bahnschrift Light" panose="020B0502040204020203" pitchFamily="34" charset="0"/>
            </a:endParaRPr>
          </a:p>
        </p:txBody>
      </p:sp>
      <p:sp>
        <p:nvSpPr>
          <p:cNvPr id="8" name="CasellaDiTesto 7">
            <a:extLst>
              <a:ext uri="{FF2B5EF4-FFF2-40B4-BE49-F238E27FC236}">
                <a16:creationId xmlns:a16="http://schemas.microsoft.com/office/drawing/2014/main" id="{5532C82E-EC0E-07A4-FCA8-75C216562836}"/>
              </a:ext>
            </a:extLst>
          </p:cNvPr>
          <p:cNvSpPr txBox="1"/>
          <p:nvPr/>
        </p:nvSpPr>
        <p:spPr>
          <a:xfrm>
            <a:off x="5181600" y="2512844"/>
            <a:ext cx="1828800" cy="1828800"/>
          </a:xfrm>
          <a:prstGeom prst="rect">
            <a:avLst/>
          </a:prstGeom>
          <a:noFill/>
        </p:spPr>
        <p:txBody>
          <a:bodyPr wrap="square" rtlCol="0">
            <a:spAutoFit/>
          </a:bodyPr>
          <a:lstStyle/>
          <a:p>
            <a:pPr algn="l"/>
            <a:endParaRPr lang="it-IT"/>
          </a:p>
        </p:txBody>
      </p:sp>
      <p:sp>
        <p:nvSpPr>
          <p:cNvPr id="12" name="CasellaDiTesto 11">
            <a:extLst>
              <a:ext uri="{FF2B5EF4-FFF2-40B4-BE49-F238E27FC236}">
                <a16:creationId xmlns:a16="http://schemas.microsoft.com/office/drawing/2014/main" id="{20D679B4-8C39-6CCC-9729-E6D8D864C19F}"/>
              </a:ext>
            </a:extLst>
          </p:cNvPr>
          <p:cNvSpPr txBox="1"/>
          <p:nvPr/>
        </p:nvSpPr>
        <p:spPr>
          <a:xfrm>
            <a:off x="4900679" y="1248704"/>
            <a:ext cx="6237865" cy="523220"/>
          </a:xfrm>
          <a:prstGeom prst="rect">
            <a:avLst/>
          </a:prstGeom>
          <a:noFill/>
        </p:spPr>
        <p:txBody>
          <a:bodyPr wrap="square" rtlCol="0">
            <a:spAutoFit/>
          </a:bodyPr>
          <a:lstStyle/>
          <a:p>
            <a:pPr algn="l"/>
            <a:r>
              <a:rPr lang="it-IT" sz="2800" b="1">
                <a:solidFill>
                  <a:schemeClr val="accent3">
                    <a:lumMod val="75000"/>
                  </a:schemeClr>
                </a:solidFill>
                <a:latin typeface="Aptos Black" panose="020B0004020202020204" pitchFamily="34" charset="0"/>
              </a:rPr>
              <a:t>DURABILITA’</a:t>
            </a:r>
          </a:p>
        </p:txBody>
      </p:sp>
      <p:sp>
        <p:nvSpPr>
          <p:cNvPr id="14" name="Text 3">
            <a:extLst>
              <a:ext uri="{FF2B5EF4-FFF2-40B4-BE49-F238E27FC236}">
                <a16:creationId xmlns:a16="http://schemas.microsoft.com/office/drawing/2014/main" id="{12765FD8-EF7A-F1BD-6862-1DCD61B3E449}"/>
              </a:ext>
            </a:extLst>
          </p:cNvPr>
          <p:cNvSpPr/>
          <p:nvPr/>
        </p:nvSpPr>
        <p:spPr>
          <a:xfrm>
            <a:off x="5027092" y="1689604"/>
            <a:ext cx="6854569" cy="3061396"/>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marL="0" indent="0" algn="just">
              <a:lnSpc>
                <a:spcPts val="2083"/>
              </a:lnSpc>
              <a:buNone/>
            </a:pPr>
            <a:r>
              <a:rPr lang="en-US" sz="1292">
                <a:solidFill>
                  <a:srgbClr val="2B2E3C"/>
                </a:solidFill>
                <a:latin typeface="Open Sans" pitchFamily="34" charset="0"/>
                <a:ea typeface="Open Sans" pitchFamily="34" charset="-122"/>
                <a:cs typeface="Open Sans" pitchFamily="34" charset="-120"/>
              </a:rPr>
              <a:t>La durabilità, da semplice requisito tecnico, diventa </a:t>
            </a:r>
            <a:r>
              <a:rPr lang="en-US" sz="2000" b="1">
                <a:solidFill>
                  <a:schemeClr val="accent3">
                    <a:lumMod val="75000"/>
                  </a:schemeClr>
                </a:solidFill>
                <a:latin typeface="Open Sans" pitchFamily="34" charset="0"/>
                <a:ea typeface="Open Sans" pitchFamily="34" charset="-122"/>
                <a:cs typeface="Open Sans" pitchFamily="34" charset="-120"/>
              </a:rPr>
              <a:t>pilastro strategico della sostenibilità.</a:t>
            </a:r>
            <a:r>
              <a:rPr lang="en-US" sz="1292">
                <a:solidFill>
                  <a:srgbClr val="2B2E3C"/>
                </a:solidFill>
                <a:latin typeface="Open Sans" pitchFamily="34" charset="0"/>
                <a:ea typeface="Open Sans" pitchFamily="34" charset="-122"/>
                <a:cs typeface="Open Sans" pitchFamily="34" charset="-120"/>
              </a:rPr>
              <a:t> </a:t>
            </a:r>
            <a:endParaRPr lang="it-IT" sz="1292">
              <a:solidFill>
                <a:srgbClr val="2B2E3C"/>
              </a:solidFill>
              <a:latin typeface="Open Sans" pitchFamily="34" charset="0"/>
              <a:ea typeface="Open Sans" pitchFamily="34" charset="-122"/>
              <a:cs typeface="Open Sans" pitchFamily="34" charset="-120"/>
            </a:endParaRPr>
          </a:p>
          <a:p>
            <a:pPr marL="0" indent="0" algn="just">
              <a:lnSpc>
                <a:spcPts val="2083"/>
              </a:lnSpc>
              <a:buNone/>
            </a:pPr>
            <a:endParaRPr lang="it-IT" sz="1292" b="1">
              <a:solidFill>
                <a:srgbClr val="2B2E3C"/>
              </a:solidFill>
              <a:latin typeface="Open Sans" pitchFamily="34" charset="0"/>
              <a:ea typeface="Open Sans" pitchFamily="34" charset="-122"/>
              <a:cs typeface="Open Sans" pitchFamily="34" charset="-120"/>
            </a:endParaRPr>
          </a:p>
          <a:p>
            <a:pPr marL="0" indent="0" algn="just">
              <a:lnSpc>
                <a:spcPts val="2083"/>
              </a:lnSpc>
              <a:buNone/>
            </a:pPr>
            <a:r>
              <a:rPr lang="en-US" sz="1400" b="1">
                <a:solidFill>
                  <a:srgbClr val="2B2E3C"/>
                </a:solidFill>
                <a:latin typeface="Open Sans" pitchFamily="34" charset="0"/>
                <a:ea typeface="Open Sans" pitchFamily="34" charset="-122"/>
                <a:cs typeface="Open Sans" pitchFamily="34" charset="-120"/>
              </a:rPr>
              <a:t>Un edificio durevole riduce il consumo di risorse, minimizza la produzione di rifiuti e garantisce prestazioni costanti nel tempo. I nuovi CAM incentivano scelte progettuali e materiali che assicurino longevità, manutenibilità e adattabilità, riconoscendo che la vera sostenibilità si misura in decenni, non in anni.</a:t>
            </a:r>
            <a:endParaRPr lang="en-US" sz="1400" b="1"/>
          </a:p>
        </p:txBody>
      </p:sp>
      <p:sp>
        <p:nvSpPr>
          <p:cNvPr id="15" name="CasellaDiTesto 14">
            <a:extLst>
              <a:ext uri="{FF2B5EF4-FFF2-40B4-BE49-F238E27FC236}">
                <a16:creationId xmlns:a16="http://schemas.microsoft.com/office/drawing/2014/main" id="{EE6FF62D-2BE1-420A-44C2-08EA3112E930}"/>
              </a:ext>
            </a:extLst>
          </p:cNvPr>
          <p:cNvSpPr txBox="1"/>
          <p:nvPr/>
        </p:nvSpPr>
        <p:spPr>
          <a:xfrm>
            <a:off x="5336107" y="3905379"/>
            <a:ext cx="6376999" cy="1138773"/>
          </a:xfrm>
          <a:prstGeom prst="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it-IT"/>
              <a:t>La parola </a:t>
            </a:r>
            <a:r>
              <a:rPr lang="it-IT" sz="2000" b="1" err="1">
                <a:solidFill>
                  <a:schemeClr val="accent3">
                    <a:lumMod val="75000"/>
                  </a:schemeClr>
                </a:solidFill>
              </a:rPr>
              <a:t>durabilita’</a:t>
            </a:r>
            <a:r>
              <a:rPr lang="it-IT"/>
              <a:t>, e le sue declinazioni</a:t>
            </a:r>
            <a:r>
              <a:rPr lang="it-IT" sz="2000" b="1">
                <a:solidFill>
                  <a:schemeClr val="accent3">
                    <a:lumMod val="75000"/>
                  </a:schemeClr>
                </a:solidFill>
              </a:rPr>
              <a:t> durabile/durabili, </a:t>
            </a:r>
            <a:r>
              <a:rPr lang="it-IT" sz="2000" b="1" err="1">
                <a:solidFill>
                  <a:schemeClr val="accent3">
                    <a:lumMod val="75000"/>
                  </a:schemeClr>
                </a:solidFill>
              </a:rPr>
              <a:t>durabilita’</a:t>
            </a:r>
            <a:r>
              <a:rPr lang="it-IT" sz="2000" b="1">
                <a:solidFill>
                  <a:schemeClr val="accent3">
                    <a:lumMod val="75000"/>
                  </a:schemeClr>
                </a:solidFill>
              </a:rPr>
              <a:t> dei materiali </a:t>
            </a:r>
            <a:r>
              <a:rPr lang="it-IT"/>
              <a:t>compaiono nel testo CAM EDILIZIA 2025  oltre </a:t>
            </a:r>
            <a:r>
              <a:rPr lang="it-IT" sz="2800" b="1">
                <a:solidFill>
                  <a:schemeClr val="accent3">
                    <a:lumMod val="75000"/>
                  </a:schemeClr>
                </a:solidFill>
              </a:rPr>
              <a:t>15</a:t>
            </a:r>
            <a:r>
              <a:rPr lang="it-IT"/>
              <a:t> volte</a:t>
            </a:r>
          </a:p>
        </p:txBody>
      </p:sp>
      <p:sp>
        <p:nvSpPr>
          <p:cNvPr id="16" name="CasellaDiTesto 15">
            <a:extLst>
              <a:ext uri="{FF2B5EF4-FFF2-40B4-BE49-F238E27FC236}">
                <a16:creationId xmlns:a16="http://schemas.microsoft.com/office/drawing/2014/main" id="{11170FF1-BBC1-0683-1138-99064F443BBC}"/>
              </a:ext>
            </a:extLst>
          </p:cNvPr>
          <p:cNvSpPr txBox="1"/>
          <p:nvPr/>
        </p:nvSpPr>
        <p:spPr>
          <a:xfrm>
            <a:off x="238783" y="5098726"/>
            <a:ext cx="11727154" cy="1323439"/>
          </a:xfrm>
          <a:prstGeom prst="rect">
            <a:avLst/>
          </a:prstGeom>
          <a:noFill/>
        </p:spPr>
        <p:txBody>
          <a:bodyPr wrap="square" rtlCol="0">
            <a:spAutoFit/>
          </a:bodyPr>
          <a:lstStyle/>
          <a:p>
            <a:pPr algn="just"/>
            <a:r>
              <a:rPr lang="it-IT" sz="1600" i="1">
                <a:latin typeface="Times New Roman" panose="02020603050405020304" pitchFamily="18" charset="0"/>
                <a:cs typeface="Times New Roman" panose="02020603050405020304" pitchFamily="18" charset="0"/>
              </a:rPr>
              <a:t>La definizione dell’Equivalente Funzionale (EF) deve includere almeno la tipologia di edificio (es. ufficio) oggetto di studio, la superficie coperta utile e la durata di vita utile (Reference Service Life o RSL), che, per soddisfare i requisiti specifici di durabilità, adattabilità e riduzione dei rifiuti fissati dalla Commissione Europea per gli obiettivi di economia circolare nella progettazione degli edifici, non deve essere inferiore a 100 (cento) anni. […] La durata di vita di cento anni trova motivazione nel valore del patrimonio architettonico italiano ed è coerente con l’orizzonte temporale indicato come più congruo nella rappresentazione degli scenari climatici.</a:t>
            </a:r>
          </a:p>
        </p:txBody>
      </p:sp>
      <p:sp>
        <p:nvSpPr>
          <p:cNvPr id="19" name="Ovale 18">
            <a:extLst>
              <a:ext uri="{FF2B5EF4-FFF2-40B4-BE49-F238E27FC236}">
                <a16:creationId xmlns:a16="http://schemas.microsoft.com/office/drawing/2014/main" id="{9D970553-83DB-0A2A-EF17-5CC924589269}"/>
              </a:ext>
            </a:extLst>
          </p:cNvPr>
          <p:cNvSpPr/>
          <p:nvPr/>
        </p:nvSpPr>
        <p:spPr>
          <a:xfrm>
            <a:off x="2932823" y="3286784"/>
            <a:ext cx="1828800" cy="1828800"/>
          </a:xfrm>
          <a:prstGeom prst="ellipse">
            <a:avLst/>
          </a:prstGeom>
          <a:solidFill>
            <a:schemeClr val="accent3">
              <a:lumMod val="75000"/>
            </a:schemeClr>
          </a:solid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3600">
                <a:solidFill>
                  <a:schemeClr val="bg1"/>
                </a:solidFill>
              </a:rPr>
              <a:t>100 ANNI</a:t>
            </a:r>
          </a:p>
        </p:txBody>
      </p:sp>
    </p:spTree>
    <p:extLst>
      <p:ext uri="{BB962C8B-B14F-4D97-AF65-F5344CB8AC3E}">
        <p14:creationId xmlns:p14="http://schemas.microsoft.com/office/powerpoint/2010/main" val="3469819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11" name="CasellaDiTesto 10">
            <a:extLst>
              <a:ext uri="{FF2B5EF4-FFF2-40B4-BE49-F238E27FC236}">
                <a16:creationId xmlns:a16="http://schemas.microsoft.com/office/drawing/2014/main" id="{2A8B7085-ACA2-63B6-B98C-B75158782278}"/>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sp>
        <p:nvSpPr>
          <p:cNvPr id="6" name="CasellaDiTesto 5">
            <a:extLst>
              <a:ext uri="{FF2B5EF4-FFF2-40B4-BE49-F238E27FC236}">
                <a16:creationId xmlns:a16="http://schemas.microsoft.com/office/drawing/2014/main" id="{5B812E61-361A-B524-84EB-7D0EEC74C9B4}"/>
              </a:ext>
            </a:extLst>
          </p:cNvPr>
          <p:cNvSpPr txBox="1"/>
          <p:nvPr/>
        </p:nvSpPr>
        <p:spPr>
          <a:xfrm>
            <a:off x="7869405" y="1559116"/>
            <a:ext cx="4224272" cy="523220"/>
          </a:xfrm>
          <a:prstGeom prst="rect">
            <a:avLst/>
          </a:prstGeom>
          <a:noFill/>
        </p:spPr>
        <p:txBody>
          <a:bodyPr wrap="square" rtlCol="0">
            <a:spAutoFit/>
          </a:bodyPr>
          <a:lstStyle/>
          <a:p>
            <a:pPr algn="l"/>
            <a:r>
              <a:rPr lang="it-IT" sz="2800" b="1">
                <a:solidFill>
                  <a:schemeClr val="accent3">
                    <a:lumMod val="75000"/>
                  </a:schemeClr>
                </a:solidFill>
                <a:latin typeface="Aptos Black" panose="020B0004020202020204" pitchFamily="34" charset="0"/>
              </a:rPr>
              <a:t>LCA LCC (criterio 1.3.2)</a:t>
            </a:r>
          </a:p>
        </p:txBody>
      </p:sp>
      <p:pic>
        <p:nvPicPr>
          <p:cNvPr id="8" name="Immagine 7">
            <a:extLst>
              <a:ext uri="{FF2B5EF4-FFF2-40B4-BE49-F238E27FC236}">
                <a16:creationId xmlns:a16="http://schemas.microsoft.com/office/drawing/2014/main" id="{48588915-D8B0-7F2C-12C3-6E24A20E17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443812"/>
            <a:ext cx="7925579" cy="5418667"/>
          </a:xfrm>
          <a:prstGeom prst="rect">
            <a:avLst/>
          </a:prstGeom>
        </p:spPr>
      </p:pic>
      <p:sp>
        <p:nvSpPr>
          <p:cNvPr id="7" name="CasellaDiTesto 6">
            <a:extLst>
              <a:ext uri="{FF2B5EF4-FFF2-40B4-BE49-F238E27FC236}">
                <a16:creationId xmlns:a16="http://schemas.microsoft.com/office/drawing/2014/main" id="{C2F49370-14D8-4A87-B094-378832CA2019}"/>
              </a:ext>
            </a:extLst>
          </p:cNvPr>
          <p:cNvSpPr txBox="1"/>
          <p:nvPr/>
        </p:nvSpPr>
        <p:spPr>
          <a:xfrm>
            <a:off x="7541337" y="2231918"/>
            <a:ext cx="4580432" cy="3662541"/>
          </a:xfrm>
          <a:prstGeom prst="rect">
            <a:avLst/>
          </a:prstGeom>
          <a:noFill/>
        </p:spPr>
        <p:txBody>
          <a:bodyPr wrap="square" rtlCol="0">
            <a:spAutoFit/>
          </a:bodyPr>
          <a:lstStyle/>
          <a:p>
            <a:pPr marL="285750" indent="-285750" algn="l">
              <a:buFont typeface="Arial" panose="020B0604020202020204" pitchFamily="34" charset="0"/>
              <a:buChar char="•"/>
            </a:pPr>
            <a:r>
              <a:rPr lang="it-IT" sz="2000" b="1">
                <a:solidFill>
                  <a:schemeClr val="accent3">
                    <a:lumMod val="75000"/>
                  </a:schemeClr>
                </a:solidFill>
              </a:rPr>
              <a:t>Riferimento alle norme armonizzate europee </a:t>
            </a:r>
            <a:r>
              <a:rPr lang="it-IT"/>
              <a:t>(CPR, EPBD)</a:t>
            </a:r>
          </a:p>
          <a:p>
            <a:pPr algn="l"/>
            <a:r>
              <a:rPr lang="it-IT"/>
              <a:t>       EN 15941 qualità dei dati</a:t>
            </a:r>
          </a:p>
          <a:p>
            <a:pPr algn="l"/>
            <a:r>
              <a:rPr lang="it-IT"/>
              <a:t>       EN 15978, EN 17680  LCA</a:t>
            </a:r>
          </a:p>
          <a:p>
            <a:pPr algn="l"/>
            <a:r>
              <a:rPr lang="it-IT"/>
              <a:t>       EN 16627 LCC</a:t>
            </a:r>
          </a:p>
          <a:p>
            <a:pPr algn="l"/>
            <a:endParaRPr lang="it-IT"/>
          </a:p>
          <a:p>
            <a:pPr marL="285750" indent="-285750" algn="l">
              <a:buFont typeface="Arial" panose="020B0604020202020204" pitchFamily="34" charset="0"/>
              <a:buChar char="•"/>
            </a:pPr>
            <a:r>
              <a:rPr lang="it-IT" sz="2000" b="1"/>
              <a:t>Metodo</a:t>
            </a:r>
            <a:r>
              <a:rPr lang="it-IT" sz="2000"/>
              <a:t> </a:t>
            </a:r>
            <a:r>
              <a:rPr lang="it-IT" sz="2000" b="1">
                <a:solidFill>
                  <a:schemeClr val="accent3">
                    <a:lumMod val="75000"/>
                  </a:schemeClr>
                </a:solidFill>
              </a:rPr>
              <a:t>semplificato</a:t>
            </a:r>
          </a:p>
          <a:p>
            <a:pPr marL="285750" indent="-285750" algn="l">
              <a:buFont typeface="Arial" panose="020B0604020202020204" pitchFamily="34" charset="0"/>
              <a:buChar char="•"/>
            </a:pPr>
            <a:r>
              <a:rPr lang="it-IT"/>
              <a:t>Definizione di </a:t>
            </a:r>
            <a:r>
              <a:rPr lang="it-IT" sz="2000" b="1">
                <a:solidFill>
                  <a:schemeClr val="accent3">
                    <a:lumMod val="75000"/>
                  </a:schemeClr>
                </a:solidFill>
              </a:rPr>
              <a:t>Equivalente Funzionale</a:t>
            </a:r>
          </a:p>
          <a:p>
            <a:pPr marL="285750" indent="-285750" algn="l">
              <a:buFont typeface="Arial" panose="020B0604020202020204" pitchFamily="34" charset="0"/>
              <a:buChar char="•"/>
            </a:pPr>
            <a:r>
              <a:rPr lang="it-IT" sz="2000" b="1">
                <a:solidFill>
                  <a:schemeClr val="accent3">
                    <a:lumMod val="75000"/>
                  </a:schemeClr>
                </a:solidFill>
              </a:rPr>
              <a:t>Confini del Sistema</a:t>
            </a:r>
          </a:p>
          <a:p>
            <a:pPr marL="285750" indent="-285750" algn="l">
              <a:buFont typeface="Arial" panose="020B0604020202020204" pitchFamily="34" charset="0"/>
              <a:buChar char="•"/>
            </a:pPr>
            <a:r>
              <a:rPr lang="it-IT" sz="2000" b="1">
                <a:solidFill>
                  <a:schemeClr val="accent3">
                    <a:lumMod val="75000"/>
                  </a:schemeClr>
                </a:solidFill>
              </a:rPr>
              <a:t>RSL 100 anni</a:t>
            </a:r>
          </a:p>
          <a:p>
            <a:pPr marL="285750" indent="-285750" algn="l">
              <a:buFont typeface="Arial" panose="020B0604020202020204" pitchFamily="34" charset="0"/>
              <a:buChar char="•"/>
            </a:pPr>
            <a:r>
              <a:rPr lang="it-IT" sz="2000" b="1">
                <a:solidFill>
                  <a:schemeClr val="accent3">
                    <a:lumMod val="75000"/>
                  </a:schemeClr>
                </a:solidFill>
              </a:rPr>
              <a:t>Rapporto LCA </a:t>
            </a:r>
            <a:r>
              <a:rPr lang="it-IT"/>
              <a:t>completo</a:t>
            </a:r>
          </a:p>
          <a:p>
            <a:pPr marL="285750" indent="-285750" algn="l">
              <a:buFont typeface="Arial" panose="020B0604020202020204" pitchFamily="34" charset="0"/>
              <a:buChar char="•"/>
            </a:pPr>
            <a:r>
              <a:rPr lang="it-IT" sz="2000" b="1">
                <a:solidFill>
                  <a:schemeClr val="accent3">
                    <a:lumMod val="75000"/>
                  </a:schemeClr>
                </a:solidFill>
              </a:rPr>
              <a:t>3 indicatori di riferimento</a:t>
            </a:r>
          </a:p>
        </p:txBody>
      </p:sp>
    </p:spTree>
    <p:extLst>
      <p:ext uri="{BB962C8B-B14F-4D97-AF65-F5344CB8AC3E}">
        <p14:creationId xmlns:p14="http://schemas.microsoft.com/office/powerpoint/2010/main" val="499626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11" name="CasellaDiTesto 10">
            <a:extLst>
              <a:ext uri="{FF2B5EF4-FFF2-40B4-BE49-F238E27FC236}">
                <a16:creationId xmlns:a16="http://schemas.microsoft.com/office/drawing/2014/main" id="{2A8B7085-ACA2-63B6-B98C-B75158782278}"/>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pic>
        <p:nvPicPr>
          <p:cNvPr id="14" name="Immagine 13">
            <a:extLst>
              <a:ext uri="{FF2B5EF4-FFF2-40B4-BE49-F238E27FC236}">
                <a16:creationId xmlns:a16="http://schemas.microsoft.com/office/drawing/2014/main" id="{2E3F0D77-F69E-3F25-8B03-E0E1DFCCD7AD}"/>
              </a:ext>
            </a:extLst>
          </p:cNvPr>
          <p:cNvPicPr>
            <a:picLocks noChangeAspect="1"/>
          </p:cNvPicPr>
          <p:nvPr/>
        </p:nvPicPr>
        <p:blipFill>
          <a:blip r:embed="rId4">
            <a:extLst>
              <a:ext uri="{28A0092B-C50C-407E-A947-70E740481C1C}">
                <a14:useLocalDpi xmlns:a14="http://schemas.microsoft.com/office/drawing/2010/main" val="0"/>
              </a:ext>
            </a:extLst>
          </a:blip>
          <a:srcRect t="15751" b="10891"/>
          <a:stretch>
            <a:fillRect/>
          </a:stretch>
        </p:blipFill>
        <p:spPr>
          <a:xfrm>
            <a:off x="1582524" y="2879446"/>
            <a:ext cx="8128000" cy="3975042"/>
          </a:xfrm>
          <a:prstGeom prst="rect">
            <a:avLst/>
          </a:prstGeom>
        </p:spPr>
      </p:pic>
      <p:sp>
        <p:nvSpPr>
          <p:cNvPr id="13" name="Text 3">
            <a:extLst>
              <a:ext uri="{FF2B5EF4-FFF2-40B4-BE49-F238E27FC236}">
                <a16:creationId xmlns:a16="http://schemas.microsoft.com/office/drawing/2014/main" id="{91B2389A-9247-2F00-08F5-2D4F1E44C772}"/>
              </a:ext>
            </a:extLst>
          </p:cNvPr>
          <p:cNvSpPr/>
          <p:nvPr/>
        </p:nvSpPr>
        <p:spPr>
          <a:xfrm>
            <a:off x="6773833" y="1488885"/>
            <a:ext cx="3493853" cy="1548577"/>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algn="ctr">
              <a:lnSpc>
                <a:spcPts val="1375"/>
              </a:lnSpc>
              <a:buSzPct val="100000"/>
            </a:pPr>
            <a:r>
              <a:rPr lang="it-IT" sz="3200" b="1">
                <a:solidFill>
                  <a:schemeClr val="accent3">
                    <a:lumMod val="75000"/>
                  </a:schemeClr>
                </a:solidFill>
                <a:ea typeface="Open Sans" pitchFamily="34" charset="-122"/>
                <a:cs typeface="Open Sans" pitchFamily="34" charset="-120"/>
              </a:rPr>
              <a:t>B4</a:t>
            </a:r>
          </a:p>
          <a:p>
            <a:pPr algn="justLow">
              <a:lnSpc>
                <a:spcPts val="1375"/>
              </a:lnSpc>
              <a:buSzPct val="100000"/>
            </a:pPr>
            <a:r>
              <a:rPr lang="en-US" sz="1800" b="1">
                <a:solidFill>
                  <a:srgbClr val="2B2E3C"/>
                </a:solidFill>
                <a:ea typeface="Open Sans" pitchFamily="34" charset="-122"/>
                <a:cs typeface="Open Sans" pitchFamily="34" charset="-120"/>
              </a:rPr>
              <a:t>Durabilità E</a:t>
            </a:r>
            <a:r>
              <a:rPr lang="it-IT" sz="1800" b="1">
                <a:solidFill>
                  <a:srgbClr val="2B2E3C"/>
                </a:solidFill>
                <a:ea typeface="Open Sans" pitchFamily="34" charset="-122"/>
                <a:cs typeface="Open Sans" pitchFamily="34" charset="-120"/>
              </a:rPr>
              <a:t>stesa</a:t>
            </a:r>
            <a:r>
              <a:rPr lang="en-US" sz="1800" b="1">
                <a:solidFill>
                  <a:srgbClr val="2B2E3C"/>
                </a:solidFill>
                <a:ea typeface="Open Sans" pitchFamily="34" charset="-122"/>
                <a:cs typeface="Open Sans" pitchFamily="34" charset="-120"/>
              </a:rPr>
              <a:t>:</a:t>
            </a:r>
            <a:r>
              <a:rPr lang="en-US" sz="1800">
                <a:solidFill>
                  <a:srgbClr val="2B2E3C"/>
                </a:solidFill>
                <a:ea typeface="Open Sans" pitchFamily="34" charset="-122"/>
                <a:cs typeface="Open Sans" pitchFamily="34" charset="-120"/>
              </a:rPr>
              <a:t> Il laterizio presenta una vita utile documentata di oltre 100 anni, riducendo drasticamente la necessità di sostituzioni e i relativi impatti ambientali ed economici</a:t>
            </a:r>
            <a:endParaRPr lang="en-US" sz="1800"/>
          </a:p>
        </p:txBody>
      </p:sp>
      <p:sp>
        <p:nvSpPr>
          <p:cNvPr id="16" name="Text 4">
            <a:extLst>
              <a:ext uri="{FF2B5EF4-FFF2-40B4-BE49-F238E27FC236}">
                <a16:creationId xmlns:a16="http://schemas.microsoft.com/office/drawing/2014/main" id="{1314B278-AE0C-987A-F31D-91637BFEE975}"/>
              </a:ext>
            </a:extLst>
          </p:cNvPr>
          <p:cNvSpPr/>
          <p:nvPr/>
        </p:nvSpPr>
        <p:spPr>
          <a:xfrm>
            <a:off x="3801512" y="1161567"/>
            <a:ext cx="2867706" cy="1921999"/>
          </a:xfrm>
          <a:prstGeom prst="rect">
            <a:avLst/>
          </a:prstGeom>
          <a:noFill/>
          <a:ln/>
        </p:spPr>
        <p:txBody>
          <a:bodyPr wrap="square" lIns="0" tIns="0" rIns="0" bIns="0" rtlCol="0" anchor="ctr"/>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algn="ctr">
              <a:lnSpc>
                <a:spcPts val="1375"/>
              </a:lnSpc>
              <a:buSzPct val="100000"/>
            </a:pPr>
            <a:r>
              <a:rPr lang="it-IT" sz="3200" b="1">
                <a:solidFill>
                  <a:schemeClr val="accent3">
                    <a:lumMod val="75000"/>
                  </a:schemeClr>
                </a:solidFill>
                <a:ea typeface="Open Sans" pitchFamily="34" charset="-122"/>
                <a:cs typeface="Open Sans" pitchFamily="34" charset="-120"/>
              </a:rPr>
              <a:t>B2</a:t>
            </a:r>
          </a:p>
          <a:p>
            <a:pPr algn="just">
              <a:lnSpc>
                <a:spcPts val="1375"/>
              </a:lnSpc>
              <a:buSzPct val="100000"/>
            </a:pPr>
            <a:r>
              <a:rPr lang="en-US" sz="1800" b="1">
                <a:solidFill>
                  <a:srgbClr val="2B2E3C"/>
                </a:solidFill>
                <a:ea typeface="Open Sans" pitchFamily="34" charset="-122"/>
                <a:cs typeface="Open Sans" pitchFamily="34" charset="-120"/>
              </a:rPr>
              <a:t>Bassa Manutenzione:</a:t>
            </a:r>
            <a:r>
              <a:rPr lang="en-US" sz="1800">
                <a:solidFill>
                  <a:srgbClr val="2B2E3C"/>
                </a:solidFill>
                <a:ea typeface="Open Sans" pitchFamily="34" charset="-122"/>
                <a:cs typeface="Open Sans" pitchFamily="34" charset="-120"/>
              </a:rPr>
              <a:t> Le analisi LCC evidenziano costi manutentivi minimi rispetto ad altri sistemi costruttivi, con risparmi significativi nel lungo periodo</a:t>
            </a:r>
            <a:endParaRPr lang="en-US" sz="1800"/>
          </a:p>
        </p:txBody>
      </p:sp>
      <p:sp>
        <p:nvSpPr>
          <p:cNvPr id="18" name="Text 5">
            <a:extLst>
              <a:ext uri="{FF2B5EF4-FFF2-40B4-BE49-F238E27FC236}">
                <a16:creationId xmlns:a16="http://schemas.microsoft.com/office/drawing/2014/main" id="{9743F308-2CE4-DDDC-F45A-DA8532494516}"/>
              </a:ext>
            </a:extLst>
          </p:cNvPr>
          <p:cNvSpPr/>
          <p:nvPr/>
        </p:nvSpPr>
        <p:spPr>
          <a:xfrm>
            <a:off x="26737" y="3304338"/>
            <a:ext cx="1768465" cy="2742124"/>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algn="just">
              <a:lnSpc>
                <a:spcPts val="1375"/>
              </a:lnSpc>
              <a:buSzPct val="100000"/>
            </a:pPr>
            <a:r>
              <a:rPr lang="en-US" sz="1800" b="1">
                <a:solidFill>
                  <a:srgbClr val="2B2E3C"/>
                </a:solidFill>
                <a:ea typeface="Open Sans" pitchFamily="34" charset="-122"/>
                <a:cs typeface="Open Sans" pitchFamily="34" charset="-120"/>
              </a:rPr>
              <a:t>Prestazioni Costanti:</a:t>
            </a:r>
            <a:r>
              <a:rPr lang="en-US" sz="1800">
                <a:solidFill>
                  <a:srgbClr val="2B2E3C"/>
                </a:solidFill>
                <a:ea typeface="Open Sans" pitchFamily="34" charset="-122"/>
                <a:cs typeface="Open Sans" pitchFamily="34" charset="-120"/>
              </a:rPr>
              <a:t> A differenza di altri materiali, il laterizio mantiene le proprie caratteristiche prestazionali invariate nel tempo, senza degrado significativo</a:t>
            </a:r>
            <a:endParaRPr lang="en-US" sz="1800"/>
          </a:p>
        </p:txBody>
      </p:sp>
      <p:sp>
        <p:nvSpPr>
          <p:cNvPr id="20" name="Text 6">
            <a:extLst>
              <a:ext uri="{FF2B5EF4-FFF2-40B4-BE49-F238E27FC236}">
                <a16:creationId xmlns:a16="http://schemas.microsoft.com/office/drawing/2014/main" id="{5C51C733-E956-7C0D-4CB0-D4BF19CD14B0}"/>
              </a:ext>
            </a:extLst>
          </p:cNvPr>
          <p:cNvSpPr/>
          <p:nvPr/>
        </p:nvSpPr>
        <p:spPr>
          <a:xfrm>
            <a:off x="7300539" y="5551643"/>
            <a:ext cx="4819970" cy="1046863"/>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algn="ctr">
              <a:lnSpc>
                <a:spcPts val="1375"/>
              </a:lnSpc>
              <a:buSzPct val="100000"/>
            </a:pPr>
            <a:r>
              <a:rPr lang="it-IT" sz="3200" b="1">
                <a:solidFill>
                  <a:schemeClr val="accent3">
                    <a:lumMod val="75000"/>
                  </a:schemeClr>
                </a:solidFill>
                <a:ea typeface="Open Sans" pitchFamily="34" charset="-122"/>
                <a:cs typeface="Open Sans" pitchFamily="34" charset="-120"/>
              </a:rPr>
              <a:t>D</a:t>
            </a:r>
          </a:p>
          <a:p>
            <a:pPr algn="l">
              <a:lnSpc>
                <a:spcPts val="1375"/>
              </a:lnSpc>
              <a:buSzPct val="100000"/>
            </a:pPr>
            <a:r>
              <a:rPr lang="en-US" sz="1800" b="1">
                <a:solidFill>
                  <a:srgbClr val="2B2E3C"/>
                </a:solidFill>
                <a:ea typeface="Open Sans" pitchFamily="34" charset="-122"/>
                <a:cs typeface="Open Sans" pitchFamily="34" charset="-120"/>
              </a:rPr>
              <a:t>Riciclabilità:</a:t>
            </a:r>
            <a:r>
              <a:rPr lang="en-US" sz="1800">
                <a:solidFill>
                  <a:srgbClr val="2B2E3C"/>
                </a:solidFill>
                <a:ea typeface="Open Sans" pitchFamily="34" charset="-122"/>
                <a:cs typeface="Open Sans" pitchFamily="34" charset="-120"/>
              </a:rPr>
              <a:t> A fine vita, il laterizio è completamente riciclabile come inerte per sottofondi stradali o nuovo impasto ceramico, con un valore residuo positivo nelle analisi LCC</a:t>
            </a:r>
            <a:endParaRPr lang="en-US" sz="1800"/>
          </a:p>
        </p:txBody>
      </p:sp>
      <p:sp>
        <p:nvSpPr>
          <p:cNvPr id="6" name="Text 7">
            <a:extLst>
              <a:ext uri="{FF2B5EF4-FFF2-40B4-BE49-F238E27FC236}">
                <a16:creationId xmlns:a16="http://schemas.microsoft.com/office/drawing/2014/main" id="{177F9EA4-0E63-7FF2-6208-7A8EA8E456EE}"/>
              </a:ext>
            </a:extLst>
          </p:cNvPr>
          <p:cNvSpPr/>
          <p:nvPr/>
        </p:nvSpPr>
        <p:spPr>
          <a:xfrm>
            <a:off x="374025" y="1675313"/>
            <a:ext cx="3319800" cy="1119856"/>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algn="just">
              <a:lnSpc>
                <a:spcPts val="1375"/>
              </a:lnSpc>
              <a:buSzPct val="100000"/>
            </a:pPr>
            <a:r>
              <a:rPr lang="en-US" sz="1800" b="1">
                <a:solidFill>
                  <a:srgbClr val="2B2E3C"/>
                </a:solidFill>
                <a:ea typeface="Open Sans"/>
                <a:cs typeface="Open Sans"/>
              </a:rPr>
              <a:t>A4</a:t>
            </a:r>
            <a:endParaRPr lang="en-US" sz="1800">
              <a:solidFill>
                <a:srgbClr val="000000"/>
              </a:solidFill>
              <a:ea typeface="Open Sans"/>
              <a:cs typeface="Open Sans"/>
            </a:endParaRPr>
          </a:p>
          <a:p>
            <a:pPr algn="just">
              <a:lnSpc>
                <a:spcPts val="1375"/>
              </a:lnSpc>
            </a:pPr>
            <a:r>
              <a:rPr lang="en-US" sz="1800" b="1">
                <a:solidFill>
                  <a:srgbClr val="2B2E3C"/>
                </a:solidFill>
                <a:ea typeface="Open Sans"/>
                <a:cs typeface="Open Sans"/>
              </a:rPr>
              <a:t>Produzione Locale:</a:t>
            </a:r>
            <a:r>
              <a:rPr lang="en-US" sz="1800">
                <a:solidFill>
                  <a:srgbClr val="2B2E3C"/>
                </a:solidFill>
                <a:ea typeface="Open Sans"/>
                <a:cs typeface="Open Sans"/>
              </a:rPr>
              <a:t> La filiera corta riduce gli impatti da trasporto, elemento valorizzato nelle analisi LCA</a:t>
            </a:r>
            <a:endParaRPr lang="en-US" sz="1800">
              <a:ea typeface="Open Sans"/>
              <a:cs typeface="Open Sans"/>
            </a:endParaRPr>
          </a:p>
        </p:txBody>
      </p:sp>
    </p:spTree>
    <p:extLst>
      <p:ext uri="{BB962C8B-B14F-4D97-AF65-F5344CB8AC3E}">
        <p14:creationId xmlns:p14="http://schemas.microsoft.com/office/powerpoint/2010/main" val="808840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28092"/>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11" name="CasellaDiTesto 10">
            <a:extLst>
              <a:ext uri="{FF2B5EF4-FFF2-40B4-BE49-F238E27FC236}">
                <a16:creationId xmlns:a16="http://schemas.microsoft.com/office/drawing/2014/main" id="{2A8B7085-ACA2-63B6-B98C-B75158782278}"/>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sp>
        <p:nvSpPr>
          <p:cNvPr id="7" name="CasellaDiTesto 6">
            <a:extLst>
              <a:ext uri="{FF2B5EF4-FFF2-40B4-BE49-F238E27FC236}">
                <a16:creationId xmlns:a16="http://schemas.microsoft.com/office/drawing/2014/main" id="{8B3C18BE-DB49-6C98-9A2D-635A754A9C33}"/>
              </a:ext>
            </a:extLst>
          </p:cNvPr>
          <p:cNvSpPr txBox="1"/>
          <p:nvPr/>
        </p:nvSpPr>
        <p:spPr>
          <a:xfrm>
            <a:off x="0" y="1362471"/>
            <a:ext cx="12093677" cy="523220"/>
          </a:xfrm>
          <a:prstGeom prst="rect">
            <a:avLst/>
          </a:prstGeom>
          <a:noFill/>
        </p:spPr>
        <p:txBody>
          <a:bodyPr wrap="square" rtlCol="0">
            <a:spAutoFit/>
          </a:bodyPr>
          <a:lstStyle/>
          <a:p>
            <a:pPr algn="l"/>
            <a:r>
              <a:rPr lang="it-IT" sz="2800" b="1">
                <a:solidFill>
                  <a:schemeClr val="accent3">
                    <a:lumMod val="75000"/>
                  </a:schemeClr>
                </a:solidFill>
                <a:latin typeface="Aptos Black" panose="020B0004020202020204" pitchFamily="34" charset="0"/>
              </a:rPr>
              <a:t>PRESTAZIONE ENERGETICA IN FASE ESTIVA  (criterio 2.3.2)</a:t>
            </a:r>
          </a:p>
        </p:txBody>
      </p:sp>
      <p:sp>
        <p:nvSpPr>
          <p:cNvPr id="9" name="Text 3">
            <a:extLst>
              <a:ext uri="{FF2B5EF4-FFF2-40B4-BE49-F238E27FC236}">
                <a16:creationId xmlns:a16="http://schemas.microsoft.com/office/drawing/2014/main" id="{E6CD1955-BA6A-E35A-0B77-EC5162982941}"/>
              </a:ext>
            </a:extLst>
          </p:cNvPr>
          <p:cNvSpPr/>
          <p:nvPr/>
        </p:nvSpPr>
        <p:spPr>
          <a:xfrm>
            <a:off x="238783" y="1887743"/>
            <a:ext cx="11779089" cy="523220"/>
          </a:xfrm>
          <a:prstGeom prst="rect">
            <a:avLst/>
          </a:prstGeom>
          <a:noFill/>
          <a:ln/>
        </p:spPr>
        <p:txBody>
          <a:bodyPr wrap="square" lIns="0" tIns="0" rIns="0" bIns="0" rtlCol="0" anchor="t"/>
          <a:lstStyle>
            <a:defPPr>
              <a:defRPr lang="it-IT"/>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a:lstStyle>
          <a:p>
            <a:pPr marL="0" indent="0" algn="justLow">
              <a:lnSpc>
                <a:spcPts val="1375"/>
              </a:lnSpc>
              <a:buNone/>
            </a:pPr>
            <a:r>
              <a:rPr lang="en-US" sz="1800" dirty="0">
                <a:solidFill>
                  <a:srgbClr val="2B2E3C"/>
                </a:solidFill>
                <a:ea typeface="Open Sans" pitchFamily="34" charset="-122"/>
                <a:cs typeface="Open Sans" pitchFamily="34" charset="-120"/>
              </a:rPr>
              <a:t>Il criterio 2.3.2 rappresenta una delle innovazioni più significative del nuovo decreto, rispondendo all'emergenza climatica e all'intensificarsi delle ondate di calore che caratterizzano i nostri territori.</a:t>
            </a:r>
            <a:endParaRPr lang="en-US" sz="1800" dirty="0"/>
          </a:p>
        </p:txBody>
      </p:sp>
      <p:sp>
        <p:nvSpPr>
          <p:cNvPr id="10" name="Shape 19">
            <a:extLst>
              <a:ext uri="{FF2B5EF4-FFF2-40B4-BE49-F238E27FC236}">
                <a16:creationId xmlns:a16="http://schemas.microsoft.com/office/drawing/2014/main" id="{7C1BE33A-AB4F-0D9C-DF19-AD8DD4EA774A}"/>
              </a:ext>
            </a:extLst>
          </p:cNvPr>
          <p:cNvSpPr/>
          <p:nvPr/>
        </p:nvSpPr>
        <p:spPr>
          <a:xfrm>
            <a:off x="6357301" y="2929245"/>
            <a:ext cx="5736376" cy="3693318"/>
          </a:xfrm>
          <a:prstGeom prst="roundRect">
            <a:avLst>
              <a:gd name="adj" fmla="val 2194"/>
            </a:avLst>
          </a:prstGeom>
          <a:solidFill>
            <a:srgbClr val="D0E2D2"/>
          </a:solidFill>
          <a:ln w="22860">
            <a:solidFill>
              <a:schemeClr val="accent3">
                <a:lumMod val="75000"/>
              </a:schemeClr>
            </a:solidFill>
            <a:prstDash val="solid"/>
          </a:ln>
        </p:spPr>
        <p:txBody>
          <a:bodyPr/>
          <a:lstStyle/>
          <a:p>
            <a:endParaRPr lang="it-IT" dirty="0"/>
          </a:p>
        </p:txBody>
      </p:sp>
      <p:sp>
        <p:nvSpPr>
          <p:cNvPr id="6" name="CasellaDiTesto 5">
            <a:extLst>
              <a:ext uri="{FF2B5EF4-FFF2-40B4-BE49-F238E27FC236}">
                <a16:creationId xmlns:a16="http://schemas.microsoft.com/office/drawing/2014/main" id="{218ADDD4-EA65-74A6-6A9F-677ACC51EE88}"/>
              </a:ext>
            </a:extLst>
          </p:cNvPr>
          <p:cNvSpPr txBox="1"/>
          <p:nvPr/>
        </p:nvSpPr>
        <p:spPr>
          <a:xfrm>
            <a:off x="6304089" y="3084669"/>
            <a:ext cx="5660571" cy="3416320"/>
          </a:xfrm>
          <a:prstGeom prst="rect">
            <a:avLst/>
          </a:prstGeom>
          <a:noFill/>
        </p:spPr>
        <p:txBody>
          <a:bodyPr wrap="square">
            <a:spAutoFit/>
          </a:bodyPr>
          <a:lstStyle/>
          <a:p>
            <a:pPr algn="r"/>
            <a:r>
              <a:rPr lang="it-IT" dirty="0"/>
              <a:t>Il nuovo decreto abbandona le opzioni prescrittive a favore di un unico approccio pienamente prestazionale e dinamico:</a:t>
            </a:r>
          </a:p>
          <a:p>
            <a:pPr marL="285750" indent="-285750" algn="r">
              <a:buFont typeface="Arial" panose="020B0604020202020204" pitchFamily="34" charset="0"/>
              <a:buChar char="•"/>
            </a:pPr>
            <a:r>
              <a:rPr lang="it-IT" dirty="0"/>
              <a:t>la verifica della prestazione energetica estiva dell’edificio è ora sempre basata su simulazioni dinamiche orarie. </a:t>
            </a:r>
          </a:p>
          <a:p>
            <a:pPr algn="r"/>
            <a:endParaRPr lang="it-IT" dirty="0"/>
          </a:p>
          <a:p>
            <a:pPr algn="r"/>
            <a:r>
              <a:rPr lang="it-IT" dirty="0"/>
              <a:t>👉 L’eliminazione delle semplici prescrizioni costruttive spinge verso una valutazione quantitativa del comportamento termico reale dell’edificio nell’arco temporale e, più </a:t>
            </a:r>
            <a:r>
              <a:rPr lang="it-IT" b="1" dirty="0">
                <a:solidFill>
                  <a:schemeClr val="accent3">
                    <a:lumMod val="75000"/>
                  </a:schemeClr>
                </a:solidFill>
              </a:rPr>
              <a:t>coerente con l’EPBD e le norme europee di calcolo</a:t>
            </a:r>
            <a:r>
              <a:rPr lang="it-IT" dirty="0"/>
              <a:t> (UNI EN 16798-1).</a:t>
            </a:r>
          </a:p>
        </p:txBody>
      </p:sp>
      <p:sp>
        <p:nvSpPr>
          <p:cNvPr id="16" name="Shape 20">
            <a:extLst>
              <a:ext uri="{FF2B5EF4-FFF2-40B4-BE49-F238E27FC236}">
                <a16:creationId xmlns:a16="http://schemas.microsoft.com/office/drawing/2014/main" id="{05DF6258-5507-54A7-1B03-8BE6F9E5BAF8}"/>
              </a:ext>
            </a:extLst>
          </p:cNvPr>
          <p:cNvSpPr/>
          <p:nvPr/>
        </p:nvSpPr>
        <p:spPr>
          <a:xfrm>
            <a:off x="6309772" y="2484808"/>
            <a:ext cx="5806423" cy="564726"/>
          </a:xfrm>
          <a:prstGeom prst="roundRect">
            <a:avLst>
              <a:gd name="adj" fmla="val 8007"/>
            </a:avLst>
          </a:prstGeom>
          <a:ln/>
        </p:spPr>
        <p:style>
          <a:lnRef idx="1">
            <a:schemeClr val="accent6"/>
          </a:lnRef>
          <a:fillRef idx="3">
            <a:schemeClr val="accent6"/>
          </a:fillRef>
          <a:effectRef idx="2">
            <a:schemeClr val="accent6"/>
          </a:effectRef>
          <a:fontRef idx="minor">
            <a:schemeClr val="lt1"/>
          </a:fontRef>
        </p:style>
        <p:txBody>
          <a:bodyPr/>
          <a:lstStyle/>
          <a:p>
            <a:pPr algn="ctr"/>
            <a:r>
              <a:rPr lang="it-IT" sz="2800" b="1" dirty="0">
                <a:solidFill>
                  <a:schemeClr val="bg1"/>
                </a:solidFill>
              </a:rPr>
              <a:t>CAM 2025</a:t>
            </a:r>
          </a:p>
        </p:txBody>
      </p:sp>
      <p:sp>
        <p:nvSpPr>
          <p:cNvPr id="26" name="Shape 19">
            <a:extLst>
              <a:ext uri="{FF2B5EF4-FFF2-40B4-BE49-F238E27FC236}">
                <a16:creationId xmlns:a16="http://schemas.microsoft.com/office/drawing/2014/main" id="{D124D381-C228-B95B-9DD5-140441FB6E4F}"/>
              </a:ext>
            </a:extLst>
          </p:cNvPr>
          <p:cNvSpPr/>
          <p:nvPr/>
        </p:nvSpPr>
        <p:spPr>
          <a:xfrm>
            <a:off x="134778" y="2956677"/>
            <a:ext cx="5694240" cy="3890384"/>
          </a:xfrm>
          <a:prstGeom prst="roundRect">
            <a:avLst>
              <a:gd name="adj" fmla="val 2194"/>
            </a:avLst>
          </a:prstGeom>
          <a:solidFill>
            <a:srgbClr val="D0E2D2"/>
          </a:solidFill>
          <a:ln w="22860">
            <a:solidFill>
              <a:schemeClr val="accent3">
                <a:lumMod val="75000"/>
              </a:schemeClr>
            </a:solidFill>
            <a:prstDash val="solid"/>
          </a:ln>
        </p:spPr>
        <p:txBody>
          <a:bodyPr/>
          <a:lstStyle/>
          <a:p>
            <a:endParaRPr lang="it-IT" dirty="0"/>
          </a:p>
        </p:txBody>
      </p:sp>
      <p:sp>
        <p:nvSpPr>
          <p:cNvPr id="18" name="Shape 20">
            <a:extLst>
              <a:ext uri="{FF2B5EF4-FFF2-40B4-BE49-F238E27FC236}">
                <a16:creationId xmlns:a16="http://schemas.microsoft.com/office/drawing/2014/main" id="{91F921E9-6437-DB38-0493-B362C2226A77}"/>
              </a:ext>
            </a:extLst>
          </p:cNvPr>
          <p:cNvSpPr/>
          <p:nvPr/>
        </p:nvSpPr>
        <p:spPr>
          <a:xfrm>
            <a:off x="140461" y="2484807"/>
            <a:ext cx="5694240" cy="661857"/>
          </a:xfrm>
          <a:prstGeom prst="roundRect">
            <a:avLst>
              <a:gd name="adj" fmla="val 8007"/>
            </a:avLst>
          </a:prstGeom>
          <a:ln/>
        </p:spPr>
        <p:style>
          <a:lnRef idx="1">
            <a:schemeClr val="accent6"/>
          </a:lnRef>
          <a:fillRef idx="3">
            <a:schemeClr val="accent6"/>
          </a:fillRef>
          <a:effectRef idx="2">
            <a:schemeClr val="accent6"/>
          </a:effectRef>
          <a:fontRef idx="minor">
            <a:schemeClr val="lt1"/>
          </a:fontRef>
        </p:style>
        <p:txBody>
          <a:bodyPr/>
          <a:lstStyle/>
          <a:p>
            <a:pPr algn="ctr"/>
            <a:r>
              <a:rPr lang="it-IT" sz="2800" b="1" dirty="0">
                <a:solidFill>
                  <a:schemeClr val="bg1"/>
                </a:solidFill>
              </a:rPr>
              <a:t>CAM 2022</a:t>
            </a:r>
          </a:p>
        </p:txBody>
      </p:sp>
      <p:sp>
        <p:nvSpPr>
          <p:cNvPr id="12" name="CasellaDiTesto 11">
            <a:extLst>
              <a:ext uri="{FF2B5EF4-FFF2-40B4-BE49-F238E27FC236}">
                <a16:creationId xmlns:a16="http://schemas.microsoft.com/office/drawing/2014/main" id="{65C0721A-60C8-E1AA-C7C8-7183B02095E3}"/>
              </a:ext>
            </a:extLst>
          </p:cNvPr>
          <p:cNvSpPr txBox="1"/>
          <p:nvPr/>
        </p:nvSpPr>
        <p:spPr>
          <a:xfrm>
            <a:off x="219053" y="3153742"/>
            <a:ext cx="5826229" cy="3693319"/>
          </a:xfrm>
          <a:prstGeom prst="rect">
            <a:avLst/>
          </a:prstGeom>
          <a:noFill/>
        </p:spPr>
        <p:txBody>
          <a:bodyPr wrap="square">
            <a:spAutoFit/>
          </a:bodyPr>
          <a:lstStyle/>
          <a:p>
            <a:r>
              <a:rPr lang="it-IT" dirty="0"/>
              <a:t>In origine il CAM 2022 ammetteva due possibili approcci per dimostrare la prestazione estiva:</a:t>
            </a:r>
          </a:p>
          <a:p>
            <a:pPr marL="285750" indent="-285750">
              <a:buFont typeface="Arial" panose="020B0604020202020204" pitchFamily="34" charset="0"/>
              <a:buChar char="•"/>
            </a:pPr>
            <a:r>
              <a:rPr lang="it-IT" dirty="0"/>
              <a:t>parametri prescrittivi degli elementi di involucro (</a:t>
            </a:r>
            <a:r>
              <a:rPr lang="it-IT" dirty="0" err="1"/>
              <a:t>trasmittanza</a:t>
            </a:r>
            <a:r>
              <a:rPr lang="it-IT" dirty="0"/>
              <a:t> periodica e massa superficiale) e/o</a:t>
            </a:r>
          </a:p>
          <a:p>
            <a:pPr marL="285750" indent="-285750">
              <a:buFont typeface="Arial" panose="020B0604020202020204" pitchFamily="34" charset="0"/>
              <a:buChar char="•"/>
            </a:pPr>
            <a:r>
              <a:rPr lang="it-IT" dirty="0"/>
              <a:t>calcolo dinamico (simulazione) per valutare il comportamento estivo. </a:t>
            </a:r>
          </a:p>
          <a:p>
            <a:pPr marL="285750" indent="-285750">
              <a:buFont typeface="Arial" panose="020B0604020202020204" pitchFamily="34" charset="0"/>
              <a:buChar char="•"/>
            </a:pPr>
            <a:endParaRPr lang="it-IT" dirty="0"/>
          </a:p>
          <a:p>
            <a:r>
              <a:rPr lang="it-IT" dirty="0"/>
              <a:t>👉 In pratica era possibile dimostrare che l’involucro soddisfaceva un insieme di prescrizioni costruttive o, in alternativa, che il comfort/temperatura interna fosse rispettata tramite verifiche dinamiche.</a:t>
            </a:r>
          </a:p>
          <a:p>
            <a:r>
              <a:rPr lang="it-IT" b="1" dirty="0">
                <a:solidFill>
                  <a:schemeClr val="accent3">
                    <a:lumMod val="75000"/>
                  </a:schemeClr>
                </a:solidFill>
              </a:rPr>
              <a:t>Questo lasciava spazio a soluzioni più prescrittive e non pienamente prestazionali.</a:t>
            </a:r>
          </a:p>
        </p:txBody>
      </p:sp>
    </p:spTree>
    <p:extLst>
      <p:ext uri="{BB962C8B-B14F-4D97-AF65-F5344CB8AC3E}">
        <p14:creationId xmlns:p14="http://schemas.microsoft.com/office/powerpoint/2010/main" val="3865078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7303138A-3324-00BA-C46A-45A056B4DE38}"/>
              </a:ext>
            </a:extLst>
          </p:cNvPr>
          <p:cNvPicPr>
            <a:picLocks noChangeAspect="1"/>
          </p:cNvPicPr>
          <p:nvPr/>
        </p:nvPicPr>
        <p:blipFill>
          <a:blip r:embed="rId2">
            <a:extLst>
              <a:ext uri="{28A0092B-C50C-407E-A947-70E740481C1C}">
                <a14:useLocalDpi xmlns:a14="http://schemas.microsoft.com/office/drawing/2010/main" val="0"/>
              </a:ext>
            </a:extLst>
          </a:blip>
          <a:srcRect l="12050"/>
          <a:stretch>
            <a:fillRect/>
          </a:stretch>
        </p:blipFill>
        <p:spPr>
          <a:xfrm>
            <a:off x="0" y="9567"/>
            <a:ext cx="1768465" cy="1152000"/>
          </a:xfrm>
          <a:prstGeom prst="rect">
            <a:avLst/>
          </a:prstGeom>
        </p:spPr>
      </p:pic>
      <p:sp>
        <p:nvSpPr>
          <p:cNvPr id="5" name="Rettangolo 4">
            <a:extLst>
              <a:ext uri="{FF2B5EF4-FFF2-40B4-BE49-F238E27FC236}">
                <a16:creationId xmlns:a16="http://schemas.microsoft.com/office/drawing/2014/main" id="{E7BD6ADC-D609-3B33-84D1-227AC652457A}"/>
              </a:ext>
            </a:extLst>
          </p:cNvPr>
          <p:cNvSpPr/>
          <p:nvPr/>
        </p:nvSpPr>
        <p:spPr>
          <a:xfrm>
            <a:off x="1499420" y="0"/>
            <a:ext cx="6886093" cy="1161568"/>
          </a:xfrm>
          <a:prstGeom prst="rect">
            <a:avLst/>
          </a:prstGeom>
          <a:solidFill>
            <a:schemeClr val="accent3">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a:t>CAM 2025: NOVITA NORMATIVE E APPLICAZIONI INDUSTRIALI</a:t>
            </a:r>
          </a:p>
        </p:txBody>
      </p:sp>
      <p:pic>
        <p:nvPicPr>
          <p:cNvPr id="2" name="Immagine 1">
            <a:extLst>
              <a:ext uri="{FF2B5EF4-FFF2-40B4-BE49-F238E27FC236}">
                <a16:creationId xmlns:a16="http://schemas.microsoft.com/office/drawing/2014/main" id="{443941AD-CF32-F23A-7B68-5DF20CE0B9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7700" y="1725"/>
            <a:ext cx="3924300" cy="1162050"/>
          </a:xfrm>
          <a:prstGeom prst="rect">
            <a:avLst/>
          </a:prstGeom>
        </p:spPr>
      </p:pic>
      <p:sp>
        <p:nvSpPr>
          <p:cNvPr id="11" name="CasellaDiTesto 10">
            <a:extLst>
              <a:ext uri="{FF2B5EF4-FFF2-40B4-BE49-F238E27FC236}">
                <a16:creationId xmlns:a16="http://schemas.microsoft.com/office/drawing/2014/main" id="{2A8B7085-ACA2-63B6-B98C-B75158782278}"/>
              </a:ext>
            </a:extLst>
          </p:cNvPr>
          <p:cNvSpPr txBox="1"/>
          <p:nvPr/>
        </p:nvSpPr>
        <p:spPr>
          <a:xfrm>
            <a:off x="4385274" y="6460007"/>
            <a:ext cx="3382210" cy="276999"/>
          </a:xfrm>
          <a:prstGeom prst="rect">
            <a:avLst/>
          </a:prstGeom>
          <a:noFill/>
        </p:spPr>
        <p:txBody>
          <a:bodyPr wrap="square" rtlCol="0">
            <a:spAutoFit/>
          </a:bodyPr>
          <a:lstStyle/>
          <a:p>
            <a:pPr algn="l"/>
            <a:r>
              <a:rPr lang="it-IT" sz="1200">
                <a:solidFill>
                  <a:schemeClr val="accent3">
                    <a:lumMod val="75000"/>
                  </a:schemeClr>
                </a:solidFill>
                <a:latin typeface="Bahnschrift Light" panose="020B0502040204020203" pitchFamily="34" charset="0"/>
              </a:rPr>
              <a:t>30 gennaio 2026  - arch. Caterina </a:t>
            </a:r>
            <a:r>
              <a:rPr lang="it-IT" sz="1200" err="1">
                <a:solidFill>
                  <a:schemeClr val="accent3">
                    <a:lumMod val="75000"/>
                  </a:schemeClr>
                </a:solidFill>
                <a:latin typeface="Bahnschrift Light" panose="020B0502040204020203" pitchFamily="34" charset="0"/>
              </a:rPr>
              <a:t>Gargari</a:t>
            </a:r>
            <a:endParaRPr lang="it-IT" sz="1200">
              <a:solidFill>
                <a:schemeClr val="accent3">
                  <a:lumMod val="75000"/>
                </a:schemeClr>
              </a:solidFill>
              <a:latin typeface="Bahnschrift Light" panose="020B0502040204020203" pitchFamily="34" charset="0"/>
            </a:endParaRPr>
          </a:p>
        </p:txBody>
      </p:sp>
      <p:graphicFrame>
        <p:nvGraphicFramePr>
          <p:cNvPr id="7" name="Tabella 6">
            <a:extLst>
              <a:ext uri="{FF2B5EF4-FFF2-40B4-BE49-F238E27FC236}">
                <a16:creationId xmlns:a16="http://schemas.microsoft.com/office/drawing/2014/main" id="{5ADB57E3-2080-D3A7-5348-EB94C50D5C53}"/>
              </a:ext>
            </a:extLst>
          </p:cNvPr>
          <p:cNvGraphicFramePr>
            <a:graphicFrameLocks noGrp="1"/>
          </p:cNvGraphicFramePr>
          <p:nvPr>
            <p:extLst>
              <p:ext uri="{D42A27DB-BD31-4B8C-83A1-F6EECF244321}">
                <p14:modId xmlns:p14="http://schemas.microsoft.com/office/powerpoint/2010/main" val="750573356"/>
              </p:ext>
            </p:extLst>
          </p:nvPr>
        </p:nvGraphicFramePr>
        <p:xfrm>
          <a:off x="1499420" y="2127168"/>
          <a:ext cx="8127999" cy="3794760"/>
        </p:xfrm>
        <a:graphic>
          <a:graphicData uri="http://schemas.openxmlformats.org/drawingml/2006/table">
            <a:tbl>
              <a:tblPr firstRow="1" bandRow="1">
                <a:tableStyleId>{69C7853C-536D-4A76-A0AE-DD22124D55A5}</a:tableStyleId>
              </a:tblPr>
              <a:tblGrid>
                <a:gridCol w="2709333">
                  <a:extLst>
                    <a:ext uri="{9D8B030D-6E8A-4147-A177-3AD203B41FA5}">
                      <a16:colId xmlns:a16="http://schemas.microsoft.com/office/drawing/2014/main" val="1977104294"/>
                    </a:ext>
                  </a:extLst>
                </a:gridCol>
                <a:gridCol w="2709333">
                  <a:extLst>
                    <a:ext uri="{9D8B030D-6E8A-4147-A177-3AD203B41FA5}">
                      <a16:colId xmlns:a16="http://schemas.microsoft.com/office/drawing/2014/main" val="2159789430"/>
                    </a:ext>
                  </a:extLst>
                </a:gridCol>
                <a:gridCol w="2709333">
                  <a:extLst>
                    <a:ext uri="{9D8B030D-6E8A-4147-A177-3AD203B41FA5}">
                      <a16:colId xmlns:a16="http://schemas.microsoft.com/office/drawing/2014/main" val="1769556682"/>
                    </a:ext>
                  </a:extLst>
                </a:gridCol>
              </a:tblGrid>
              <a:tr h="624840">
                <a:tc>
                  <a:txBody>
                    <a:bodyPr/>
                    <a:lstStyle/>
                    <a:p>
                      <a:r>
                        <a:rPr lang="it-IT" dirty="0"/>
                        <a:t>Aspetto</a:t>
                      </a:r>
                    </a:p>
                  </a:txBody>
                  <a:tcPr/>
                </a:tc>
                <a:tc>
                  <a:txBody>
                    <a:bodyPr/>
                    <a:lstStyle/>
                    <a:p>
                      <a:r>
                        <a:rPr lang="it-IT" dirty="0"/>
                        <a:t>CAM EDILIZIA 2022</a:t>
                      </a:r>
                    </a:p>
                  </a:txBody>
                  <a:tcPr/>
                </a:tc>
                <a:tc>
                  <a:txBody>
                    <a:bodyPr/>
                    <a:lstStyle/>
                    <a:p>
                      <a:r>
                        <a:rPr lang="it-IT" dirty="0"/>
                        <a:t>CAM EDILIZIA 2025</a:t>
                      </a:r>
                    </a:p>
                  </a:txBody>
                  <a:tcPr/>
                </a:tc>
                <a:extLst>
                  <a:ext uri="{0D108BD9-81ED-4DB2-BD59-A6C34878D82A}">
                    <a16:rowId xmlns:a16="http://schemas.microsoft.com/office/drawing/2014/main" val="1368657124"/>
                  </a:ext>
                </a:extLst>
              </a:tr>
              <a:tr h="624840">
                <a:tc>
                  <a:txBody>
                    <a:bodyPr/>
                    <a:lstStyle/>
                    <a:p>
                      <a:r>
                        <a:rPr lang="it-IT" b="1" dirty="0">
                          <a:solidFill>
                            <a:schemeClr val="bg1"/>
                          </a:solidFill>
                        </a:rPr>
                        <a:t>approccio alla</a:t>
                      </a:r>
                      <a:r>
                        <a:rPr lang="it-IT" dirty="0">
                          <a:solidFill>
                            <a:schemeClr val="bg1"/>
                          </a:solidFill>
                        </a:rPr>
                        <a:t> </a:t>
                      </a:r>
                      <a:r>
                        <a:rPr lang="it-IT" b="1" dirty="0">
                          <a:solidFill>
                            <a:schemeClr val="bg1"/>
                          </a:solidFill>
                        </a:rPr>
                        <a:t>prestazione estiva</a:t>
                      </a:r>
                    </a:p>
                  </a:txBody>
                  <a:tcPr/>
                </a:tc>
                <a:tc>
                  <a:txBody>
                    <a:bodyPr/>
                    <a:lstStyle/>
                    <a:p>
                      <a:r>
                        <a:rPr lang="it-IT" dirty="0"/>
                        <a:t>Prescrittivo o Dinamico</a:t>
                      </a:r>
                    </a:p>
                  </a:txBody>
                  <a:tcPr/>
                </a:tc>
                <a:tc>
                  <a:txBody>
                    <a:bodyPr/>
                    <a:lstStyle/>
                    <a:p>
                      <a:r>
                        <a:rPr lang="it-IT" dirty="0"/>
                        <a:t>Solo Dinamico</a:t>
                      </a:r>
                    </a:p>
                  </a:txBody>
                  <a:tcPr/>
                </a:tc>
                <a:extLst>
                  <a:ext uri="{0D108BD9-81ED-4DB2-BD59-A6C34878D82A}">
                    <a16:rowId xmlns:a16="http://schemas.microsoft.com/office/drawing/2014/main" val="402668918"/>
                  </a:ext>
                </a:extLst>
              </a:tr>
              <a:tr h="624840">
                <a:tc>
                  <a:txBody>
                    <a:bodyPr/>
                    <a:lstStyle/>
                    <a:p>
                      <a:r>
                        <a:rPr lang="it-IT" b="1" dirty="0">
                          <a:solidFill>
                            <a:schemeClr val="bg1">
                              <a:lumMod val="90000"/>
                            </a:schemeClr>
                          </a:solidFill>
                        </a:rPr>
                        <a:t>Criteri di involucro ammessi</a:t>
                      </a:r>
                    </a:p>
                  </a:txBody>
                  <a:tcPr/>
                </a:tc>
                <a:tc>
                  <a:txBody>
                    <a:bodyPr/>
                    <a:lstStyle/>
                    <a:p>
                      <a:r>
                        <a:rPr lang="it-IT" dirty="0"/>
                        <a:t>Si, parametrici</a:t>
                      </a:r>
                    </a:p>
                  </a:txBody>
                  <a:tcPr/>
                </a:tc>
                <a:tc>
                  <a:txBody>
                    <a:bodyPr/>
                    <a:lstStyle/>
                    <a:p>
                      <a:r>
                        <a:rPr lang="it-IT" dirty="0"/>
                        <a:t>NO</a:t>
                      </a:r>
                    </a:p>
                  </a:txBody>
                  <a:tcPr/>
                </a:tc>
                <a:extLst>
                  <a:ext uri="{0D108BD9-81ED-4DB2-BD59-A6C34878D82A}">
                    <a16:rowId xmlns:a16="http://schemas.microsoft.com/office/drawing/2014/main" val="81907972"/>
                  </a:ext>
                </a:extLst>
              </a:tr>
              <a:tr h="624840">
                <a:tc>
                  <a:txBody>
                    <a:bodyPr/>
                    <a:lstStyle/>
                    <a:p>
                      <a:r>
                        <a:rPr lang="it-IT" b="1" dirty="0">
                          <a:solidFill>
                            <a:schemeClr val="bg1">
                              <a:lumMod val="90000"/>
                            </a:schemeClr>
                          </a:solidFill>
                        </a:rPr>
                        <a:t>Simulazioni Dinamiche</a:t>
                      </a:r>
                    </a:p>
                  </a:txBody>
                  <a:tcPr/>
                </a:tc>
                <a:tc>
                  <a:txBody>
                    <a:bodyPr/>
                    <a:lstStyle/>
                    <a:p>
                      <a:r>
                        <a:rPr lang="it-IT" dirty="0"/>
                        <a:t>Opzionali</a:t>
                      </a:r>
                    </a:p>
                  </a:txBody>
                  <a:tcPr/>
                </a:tc>
                <a:tc>
                  <a:txBody>
                    <a:bodyPr/>
                    <a:lstStyle/>
                    <a:p>
                      <a:r>
                        <a:rPr lang="it-IT" dirty="0"/>
                        <a:t>Obbligatorie</a:t>
                      </a:r>
                    </a:p>
                  </a:txBody>
                  <a:tcPr/>
                </a:tc>
                <a:extLst>
                  <a:ext uri="{0D108BD9-81ED-4DB2-BD59-A6C34878D82A}">
                    <a16:rowId xmlns:a16="http://schemas.microsoft.com/office/drawing/2014/main" val="512373522"/>
                  </a:ext>
                </a:extLst>
              </a:tr>
              <a:tr h="624840">
                <a:tc>
                  <a:txBody>
                    <a:bodyPr/>
                    <a:lstStyle/>
                    <a:p>
                      <a:r>
                        <a:rPr lang="it-IT" b="1" dirty="0">
                          <a:solidFill>
                            <a:schemeClr val="bg1">
                              <a:lumMod val="90000"/>
                            </a:schemeClr>
                          </a:solidFill>
                        </a:rPr>
                        <a:t>Metodo di verifica estiva</a:t>
                      </a:r>
                    </a:p>
                  </a:txBody>
                  <a:tcPr/>
                </a:tc>
                <a:tc>
                  <a:txBody>
                    <a:bodyPr/>
                    <a:lstStyle/>
                    <a:p>
                      <a:r>
                        <a:rPr lang="it-IT" dirty="0"/>
                        <a:t>Mix prescrittivo/dinamico</a:t>
                      </a:r>
                    </a:p>
                  </a:txBody>
                  <a:tcPr/>
                </a:tc>
                <a:tc>
                  <a:txBody>
                    <a:bodyPr/>
                    <a:lstStyle/>
                    <a:p>
                      <a:r>
                        <a:rPr lang="it-IT" dirty="0"/>
                        <a:t>Dinamico orario con temperatura operante</a:t>
                      </a:r>
                    </a:p>
                  </a:txBody>
                  <a:tcPr/>
                </a:tc>
                <a:extLst>
                  <a:ext uri="{0D108BD9-81ED-4DB2-BD59-A6C34878D82A}">
                    <a16:rowId xmlns:a16="http://schemas.microsoft.com/office/drawing/2014/main" val="560858519"/>
                  </a:ext>
                </a:extLst>
              </a:tr>
              <a:tr h="624840">
                <a:tc>
                  <a:txBody>
                    <a:bodyPr/>
                    <a:lstStyle/>
                    <a:p>
                      <a:r>
                        <a:rPr lang="it-IT" b="1" dirty="0">
                          <a:solidFill>
                            <a:schemeClr val="bg1">
                              <a:lumMod val="90000"/>
                            </a:schemeClr>
                          </a:solidFill>
                        </a:rPr>
                        <a:t>Allineamento a EPBD</a:t>
                      </a:r>
                    </a:p>
                  </a:txBody>
                  <a:tcPr/>
                </a:tc>
                <a:tc>
                  <a:txBody>
                    <a:bodyPr/>
                    <a:lstStyle/>
                    <a:p>
                      <a:r>
                        <a:rPr lang="it-IT" dirty="0"/>
                        <a:t>Meno coerente</a:t>
                      </a:r>
                    </a:p>
                  </a:txBody>
                  <a:tcPr/>
                </a:tc>
                <a:tc>
                  <a:txBody>
                    <a:bodyPr/>
                    <a:lstStyle/>
                    <a:p>
                      <a:r>
                        <a:rPr lang="it-IT" dirty="0"/>
                        <a:t>Coerente e integrato</a:t>
                      </a:r>
                    </a:p>
                  </a:txBody>
                  <a:tcPr/>
                </a:tc>
                <a:extLst>
                  <a:ext uri="{0D108BD9-81ED-4DB2-BD59-A6C34878D82A}">
                    <a16:rowId xmlns:a16="http://schemas.microsoft.com/office/drawing/2014/main" val="1794459669"/>
                  </a:ext>
                </a:extLst>
              </a:tr>
            </a:tbl>
          </a:graphicData>
        </a:graphic>
      </p:graphicFrame>
      <p:sp>
        <p:nvSpPr>
          <p:cNvPr id="14" name="CasellaDiTesto 13">
            <a:extLst>
              <a:ext uri="{FF2B5EF4-FFF2-40B4-BE49-F238E27FC236}">
                <a16:creationId xmlns:a16="http://schemas.microsoft.com/office/drawing/2014/main" id="{8A9DF5FA-8257-EF09-4415-487D742A2E1E}"/>
              </a:ext>
            </a:extLst>
          </p:cNvPr>
          <p:cNvSpPr txBox="1"/>
          <p:nvPr/>
        </p:nvSpPr>
        <p:spPr>
          <a:xfrm>
            <a:off x="29540" y="1381654"/>
            <a:ext cx="12093677" cy="523220"/>
          </a:xfrm>
          <a:prstGeom prst="rect">
            <a:avLst/>
          </a:prstGeom>
          <a:noFill/>
        </p:spPr>
        <p:txBody>
          <a:bodyPr wrap="square" rtlCol="0">
            <a:spAutoFit/>
          </a:bodyPr>
          <a:lstStyle/>
          <a:p>
            <a:pPr algn="l"/>
            <a:r>
              <a:rPr lang="it-IT" sz="2800" b="1" dirty="0">
                <a:solidFill>
                  <a:schemeClr val="accent3">
                    <a:lumMod val="75000"/>
                  </a:schemeClr>
                </a:solidFill>
                <a:latin typeface="Aptos Black" panose="020B0004020202020204" pitchFamily="34" charset="0"/>
              </a:rPr>
              <a:t>PRESTAZIONE ENERGETICA IN FASE ESTIVA  (criterio 2.3.2)</a:t>
            </a:r>
          </a:p>
        </p:txBody>
      </p:sp>
    </p:spTree>
    <p:extLst>
      <p:ext uri="{BB962C8B-B14F-4D97-AF65-F5344CB8AC3E}">
        <p14:creationId xmlns:p14="http://schemas.microsoft.com/office/powerpoint/2010/main" val="407257709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14</Slides>
  <Notes>0</Notes>
  <HiddenSlides>0</HiddenSlides>
  <ScaleCrop>false</ScaleCrop>
  <HeadingPairs>
    <vt:vector size="4" baseType="variant">
      <vt:variant>
        <vt:lpstr>Tema</vt:lpstr>
      </vt:variant>
      <vt:variant>
        <vt:i4>1</vt:i4>
      </vt:variant>
      <vt:variant>
        <vt:lpstr>Titoli diapositive</vt:lpstr>
      </vt:variant>
      <vt:variant>
        <vt:i4>14</vt:i4>
      </vt:variant>
    </vt:vector>
  </HeadingPairs>
  <TitlesOfParts>
    <vt:vector size="15"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Caterina Gargari</dc:creator>
  <cp:lastModifiedBy>Caterina Gargari</cp:lastModifiedBy>
  <cp:revision>13</cp:revision>
  <dcterms:created xsi:type="dcterms:W3CDTF">2026-01-28T14:22:47Z</dcterms:created>
  <dcterms:modified xsi:type="dcterms:W3CDTF">2026-01-29T16:43:30Z</dcterms:modified>
</cp:coreProperties>
</file>